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376" r:id="rId2"/>
    <p:sldId id="2431" r:id="rId3"/>
    <p:sldId id="1838" r:id="rId4"/>
    <p:sldId id="2449" r:id="rId5"/>
    <p:sldId id="2445" r:id="rId6"/>
    <p:sldId id="2420" r:id="rId7"/>
    <p:sldId id="2450" r:id="rId8"/>
    <p:sldId id="2417" r:id="rId9"/>
    <p:sldId id="2447" r:id="rId10"/>
    <p:sldId id="2451" r:id="rId11"/>
    <p:sldId id="244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2B161E-B0F6-F267-7E7E-006529B0D13D}" name="Manuel Alexander Guzman" initials="MG" userId="S::maguzman@mit.edu::b32cfe73-98b9-48c3-b506-19bb2209d2dc" providerId="AD"/>
  <p188:author id="{26FE8D2F-DC2E-C133-A6DD-EAE3CFAB241C}" name="Sarah Ingabire" initials="SI" userId="S::singabir@broadinstitute.org::838c9c45-a5d9-4c49-8193-9986a9900f5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75485"/>
    <a:srgbClr val="CD5781"/>
    <a:srgbClr val="0200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52"/>
    <p:restoredTop sz="86691"/>
  </p:normalViewPr>
  <p:slideViewPr>
    <p:cSldViewPr snapToGrid="0">
      <p:cViewPr varScale="1">
        <p:scale>
          <a:sx n="104" d="100"/>
          <a:sy n="104" d="100"/>
        </p:scale>
        <p:origin x="1456" y="19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1E76BC-BD5A-264A-A336-010B771C7C89}" type="datetimeFigureOut">
              <a:rPr lang="en-US" smtClean="0"/>
              <a:t>8/2/24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3941B4-9568-FE47-8F1B-23857D400BCA}" type="slidenum">
              <a:rPr lang="en-US" smtClean="0"/>
              <a:t>‹#›</a:t>
            </a:fld>
            <a:endParaRPr lang="en-US"/>
          </a:p>
        </p:txBody>
      </p:sp>
    </p:spTree>
    <p:extLst>
      <p:ext uri="{BB962C8B-B14F-4D97-AF65-F5344CB8AC3E}">
        <p14:creationId xmlns:p14="http://schemas.microsoft.com/office/powerpoint/2010/main" val="3853373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81234-6111-6D44-BC74-8658AA1F988A}" type="slidenum">
              <a:rPr lang="en-US" smtClean="0"/>
              <a:t>1</a:t>
            </a:fld>
            <a:endParaRPr lang="en-US"/>
          </a:p>
        </p:txBody>
      </p:sp>
    </p:spTree>
    <p:extLst>
      <p:ext uri="{BB962C8B-B14F-4D97-AF65-F5344CB8AC3E}">
        <p14:creationId xmlns:p14="http://schemas.microsoft.com/office/powerpoint/2010/main" val="500681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9004492d9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9004492d9_2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b="1" dirty="0"/>
          </a:p>
        </p:txBody>
      </p:sp>
      <p:sp>
        <p:nvSpPr>
          <p:cNvPr id="246" name="Google Shape;246;g109004492d9_2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extLst>
      <p:ext uri="{BB962C8B-B14F-4D97-AF65-F5344CB8AC3E}">
        <p14:creationId xmlns:p14="http://schemas.microsoft.com/office/powerpoint/2010/main" val="3695889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0D0D0D"/>
                </a:solidFill>
                <a:effectLst/>
                <a:highlight>
                  <a:srgbClr val="FFFFFF"/>
                </a:highlight>
                <a:latin typeface="Söhne"/>
              </a:rPr>
              <a:t>GEMs (Gel Bead-in-Emulsion): </a:t>
            </a:r>
            <a:r>
              <a:rPr lang="en-US" dirty="0"/>
              <a:t>Released in solution</a:t>
            </a:r>
            <a:br>
              <a:rPr lang="en-US" dirty="0"/>
            </a:br>
            <a:br>
              <a:rPr lang="en-US" dirty="0"/>
            </a:br>
            <a:r>
              <a:rPr lang="en-US" b="1" i="0" dirty="0">
                <a:solidFill>
                  <a:srgbClr val="0D0D0D"/>
                </a:solidFill>
                <a:effectLst/>
                <a:highlight>
                  <a:srgbClr val="FFFFFF"/>
                </a:highlight>
                <a:latin typeface="Söhne"/>
              </a:rPr>
              <a:t>Cell Preparation</a:t>
            </a:r>
            <a:r>
              <a:rPr lang="en-US" b="0" i="0" dirty="0">
                <a:solidFill>
                  <a:srgbClr val="0D0D0D"/>
                </a:solidFill>
                <a:effectLst/>
                <a:highlight>
                  <a:srgbClr val="FFFFFF"/>
                </a:highlight>
                <a:latin typeface="Söhne"/>
              </a:rPr>
              <a:t>: Fixed cells with hybridized probes are prepared in a suspension with a high viability percentage (&gt;80%) to ensure accurate capture. The cells must be well-dissociated to avoid clumping, as single-cell isolation is crucial for the process.</a:t>
            </a:r>
          </a:p>
          <a:p>
            <a:pPr algn="l">
              <a:buFont typeface="+mj-lt"/>
              <a:buAutoNum type="arabicPeriod"/>
            </a:pPr>
            <a:r>
              <a:rPr lang="en-US" b="1" i="0" dirty="0">
                <a:solidFill>
                  <a:srgbClr val="0D0D0D"/>
                </a:solidFill>
                <a:effectLst/>
                <a:highlight>
                  <a:srgbClr val="FFFFFF"/>
                </a:highlight>
                <a:latin typeface="Söhne"/>
              </a:rPr>
              <a:t>Microfluidic Partitioning</a:t>
            </a:r>
            <a:r>
              <a:rPr lang="en-US" b="0" i="0" dirty="0">
                <a:solidFill>
                  <a:srgbClr val="0D0D0D"/>
                </a:solidFill>
                <a:effectLst/>
                <a:highlight>
                  <a:srgbClr val="FFFFFF"/>
                </a:highlight>
                <a:latin typeface="Söhne"/>
              </a:rPr>
              <a:t>: The cell suspension is loaded onto a microfluidic chip, which is part of the 10x Chromium Controller. The controller uses microfluidics to partition individual cells into oil droplets.</a:t>
            </a:r>
          </a:p>
          <a:p>
            <a:pPr algn="l">
              <a:buFont typeface="+mj-lt"/>
              <a:buAutoNum type="arabicPeriod"/>
            </a:pPr>
            <a:r>
              <a:rPr lang="en-US" b="1" i="0" dirty="0">
                <a:solidFill>
                  <a:srgbClr val="0D0D0D"/>
                </a:solidFill>
                <a:effectLst/>
                <a:highlight>
                  <a:srgbClr val="FFFFFF"/>
                </a:highlight>
                <a:latin typeface="Söhne"/>
              </a:rPr>
              <a:t>Gel Bead-in-Emulsion (GEM) Formation</a:t>
            </a:r>
            <a:r>
              <a:rPr lang="en-US" b="0" i="0" dirty="0">
                <a:solidFill>
                  <a:srgbClr val="0D0D0D"/>
                </a:solidFill>
                <a:effectLst/>
                <a:highlight>
                  <a:srgbClr val="FFFFFF"/>
                </a:highlight>
                <a:latin typeface="Söhne"/>
              </a:rPr>
              <a:t>: Each oil droplet contains a single cell along with a barcoded gel bead. These gel beads are preloaded with oligonucleotides that include a unique barcode sequence, a poly-dT sequence for mRNA capture, and a template switching oligo (TSO).</a:t>
            </a:r>
          </a:p>
          <a:p>
            <a:pPr algn="l">
              <a:buFont typeface="+mj-lt"/>
              <a:buAutoNum type="arabicPeriod"/>
            </a:pPr>
            <a:r>
              <a:rPr lang="en-US" b="1" i="0" dirty="0">
                <a:solidFill>
                  <a:srgbClr val="0D0D0D"/>
                </a:solidFill>
                <a:effectLst/>
                <a:highlight>
                  <a:srgbClr val="FFFFFF"/>
                </a:highlight>
                <a:latin typeface="Söhne"/>
              </a:rPr>
              <a:t>Cell Lysis and mRNA Capture</a:t>
            </a:r>
            <a:r>
              <a:rPr lang="en-US" b="0" i="0" dirty="0">
                <a:solidFill>
                  <a:srgbClr val="0D0D0D"/>
                </a:solidFill>
                <a:effectLst/>
                <a:highlight>
                  <a:srgbClr val="FFFFFF"/>
                </a:highlight>
                <a:latin typeface="Söhne"/>
              </a:rPr>
              <a:t>: Once the cells are partitioned into droplets, cell lysis occurs within each droplet, releasing the mRNA. The poly-dT sequence on the gel bead oligonucleotide captures the polyadenylated mRNA molecules.</a:t>
            </a:r>
          </a:p>
          <a:p>
            <a:pPr algn="l">
              <a:buFont typeface="+mj-lt"/>
              <a:buAutoNum type="arabicPeriod"/>
            </a:pPr>
            <a:r>
              <a:rPr lang="en-US" b="1" i="0" dirty="0">
                <a:solidFill>
                  <a:srgbClr val="0D0D0D"/>
                </a:solidFill>
                <a:effectLst/>
                <a:highlight>
                  <a:srgbClr val="FFFFFF"/>
                </a:highlight>
                <a:latin typeface="Söhne"/>
              </a:rPr>
              <a:t>Reverse Transcription and Barcoding</a:t>
            </a:r>
            <a:r>
              <a:rPr lang="en-US" b="0" i="0" dirty="0">
                <a:solidFill>
                  <a:srgbClr val="0D0D0D"/>
                </a:solidFill>
                <a:effectLst/>
                <a:highlight>
                  <a:srgbClr val="FFFFFF"/>
                </a:highlight>
                <a:latin typeface="Söhne"/>
              </a:rPr>
              <a:t>: The TSO helps initiate reverse transcription, converting mRNA into cDNA while incorporating the unique barcode. This barcode tags all cDNA from the same cell, allowing for the identification of the cell of origin during sequencing.</a:t>
            </a:r>
          </a:p>
          <a:p>
            <a:pPr algn="l">
              <a:buFont typeface="+mj-lt"/>
              <a:buAutoNum type="arabicPeriod"/>
            </a:pPr>
            <a:r>
              <a:rPr lang="en-US" b="1" i="0" dirty="0">
                <a:solidFill>
                  <a:srgbClr val="0D0D0D"/>
                </a:solidFill>
                <a:effectLst/>
                <a:highlight>
                  <a:srgbClr val="FFFFFF"/>
                </a:highlight>
                <a:latin typeface="Söhne"/>
              </a:rPr>
              <a:t>Library Construction</a:t>
            </a:r>
            <a:r>
              <a:rPr lang="en-US" b="0" i="0" dirty="0">
                <a:solidFill>
                  <a:srgbClr val="0D0D0D"/>
                </a:solidFill>
                <a:effectLst/>
                <a:highlight>
                  <a:srgbClr val="FFFFFF"/>
                </a:highlight>
                <a:latin typeface="Söhne"/>
              </a:rPr>
              <a:t>: The barcoded cDNA is then amplified, fragmented, and prepared for sequencing. </a:t>
            </a:r>
            <a:r>
              <a:rPr lang="en-US" b="1" i="0" dirty="0">
                <a:solidFill>
                  <a:srgbClr val="0D0D0D"/>
                </a:solidFill>
                <a:effectLst/>
                <a:highlight>
                  <a:srgbClr val="FFFFFF"/>
                </a:highlight>
                <a:latin typeface="Söhne"/>
              </a:rPr>
              <a:t>Sequencing</a:t>
            </a:r>
            <a:r>
              <a:rPr lang="en-US" b="0" i="0" dirty="0">
                <a:solidFill>
                  <a:srgbClr val="0D0D0D"/>
                </a:solidFill>
                <a:effectLst/>
                <a:highlight>
                  <a:srgbClr val="FFFFFF"/>
                </a:highlight>
                <a:latin typeface="Söhne"/>
              </a:rPr>
              <a:t>: The prepared libraries are then sequenced using high-throughput sequencing platforms, typically from Illumina. The resulting data includes reads that can be traced back to individual cells thanks to the unique barcodes.</a:t>
            </a:r>
          </a:p>
          <a:p>
            <a:pPr algn="l">
              <a:buFont typeface="+mj-lt"/>
              <a:buAutoNum type="arabicPeriod"/>
            </a:pPr>
            <a:r>
              <a:rPr lang="en-US" b="1" i="0" dirty="0">
                <a:solidFill>
                  <a:srgbClr val="0D0D0D"/>
                </a:solidFill>
                <a:effectLst/>
                <a:highlight>
                  <a:srgbClr val="FFFFFF"/>
                </a:highlight>
                <a:latin typeface="Söhne"/>
              </a:rPr>
              <a:t>Data Analysis</a:t>
            </a:r>
            <a:r>
              <a:rPr lang="en-US" b="0" i="0" dirty="0">
                <a:solidFill>
                  <a:srgbClr val="0D0D0D"/>
                </a:solidFill>
                <a:effectLst/>
                <a:highlight>
                  <a:srgbClr val="FFFFFF"/>
                </a:highlight>
                <a:latin typeface="Söhne"/>
              </a:rPr>
              <a:t>: Bioinformatics tools, such as the Cell Ranger pipeline provided by 10x Genomics, are used to process the sequencing data. These tools demultiplex the reads, align them to a reference genome, and quantify gene expression and V(D)J sequences.</a:t>
            </a:r>
          </a:p>
          <a:p>
            <a:endParaRPr lang="en-US" dirty="0"/>
          </a:p>
        </p:txBody>
      </p:sp>
      <p:sp>
        <p:nvSpPr>
          <p:cNvPr id="4" name="Slide Number Placeholder 3"/>
          <p:cNvSpPr>
            <a:spLocks noGrp="1"/>
          </p:cNvSpPr>
          <p:nvPr>
            <p:ph type="sldNum" sz="quarter" idx="5"/>
          </p:nvPr>
        </p:nvSpPr>
        <p:spPr/>
        <p:txBody>
          <a:bodyPr/>
          <a:lstStyle/>
          <a:p>
            <a:fld id="{CE3941B4-9568-FE47-8F1B-23857D400BCA}" type="slidenum">
              <a:rPr lang="en-US" smtClean="0"/>
              <a:t>3</a:t>
            </a:fld>
            <a:endParaRPr lang="en-US"/>
          </a:p>
        </p:txBody>
      </p:sp>
    </p:spTree>
    <p:extLst>
      <p:ext uri="{BB962C8B-B14F-4D97-AF65-F5344CB8AC3E}">
        <p14:creationId xmlns:p14="http://schemas.microsoft.com/office/powerpoint/2010/main" val="147999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E7FC0-5728-12EC-4B6F-175F4CD31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503A47-12A2-6518-8F07-06BA37FD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18D0EC-CAD1-194C-C839-412D83CC1F21}"/>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2EC071DE-588B-1862-AEEE-1A226CAE2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7650B2-0FB0-5401-E868-4AB2E2757E94}"/>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953861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365A2-2062-F302-0B4C-B2DE881CC6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C467DD-6D55-86F1-0325-48A8C357FB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6B80B3-B013-32C1-0714-B20A94E1A75D}"/>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9EA66060-E507-AC65-94A6-76B8FCD51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8DA3FB-3A2C-5BBE-E4DE-CC83978F8746}"/>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2526010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56F180-7DB7-9607-FADF-FFAD16B603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64AB8-6C2F-E2FD-4CA2-9378390973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93E302-F18D-CAD8-634E-B8DBF266E7BD}"/>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4BE3973C-2687-98D4-5291-286A0FE8CC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53366-7034-0F6D-3789-82FA936118FC}"/>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1394241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ontent slide option 2">
    <p:spTree>
      <p:nvGrpSpPr>
        <p:cNvPr id="1" name=""/>
        <p:cNvGrpSpPr/>
        <p:nvPr/>
      </p:nvGrpSpPr>
      <p:grpSpPr>
        <a:xfrm>
          <a:off x="0" y="0"/>
          <a:ext cx="0" cy="0"/>
          <a:chOff x="0" y="0"/>
          <a:chExt cx="0" cy="0"/>
        </a:xfrm>
      </p:grpSpPr>
      <p:pic>
        <p:nvPicPr>
          <p:cNvPr id="11" name="Picture 10" descr="emergence_p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1867"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8" name="Picture 7" descr="Shalek_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82" y="6319295"/>
            <a:ext cx="1931735" cy="420172"/>
          </a:xfrm>
          <a:prstGeom prst="rect">
            <a:avLst/>
          </a:prstGeom>
        </p:spPr>
      </p:pic>
      <p:sp>
        <p:nvSpPr>
          <p:cNvPr id="6" name="Title 1"/>
          <p:cNvSpPr>
            <a:spLocks noGrp="1"/>
          </p:cNvSpPr>
          <p:nvPr>
            <p:ph type="title"/>
          </p:nvPr>
        </p:nvSpPr>
        <p:spPr>
          <a:xfrm>
            <a:off x="609600" y="180624"/>
            <a:ext cx="10972800" cy="733777"/>
          </a:xfrm>
        </p:spPr>
        <p:txBody>
          <a:bodyPr>
            <a:normAutofit/>
          </a:bodyPr>
          <a:lstStyle>
            <a:lvl1pPr>
              <a:defRPr sz="2667"/>
            </a:lvl1pPr>
          </a:lstStyle>
          <a:p>
            <a:r>
              <a:rPr lang="en-US"/>
              <a:t>Click to edit Master title style</a:t>
            </a:r>
            <a:endParaRPr lang="en-US" dirty="0"/>
          </a:p>
        </p:txBody>
      </p:sp>
      <p:sp>
        <p:nvSpPr>
          <p:cNvPr id="10" name="Footer Placeholder 4"/>
          <p:cNvSpPr>
            <a:spLocks noGrp="1"/>
          </p:cNvSpPr>
          <p:nvPr>
            <p:ph type="ftr" sz="quarter" idx="11"/>
          </p:nvPr>
        </p:nvSpPr>
        <p:spPr>
          <a:xfrm>
            <a:off x="2164316" y="6356354"/>
            <a:ext cx="7863368" cy="365125"/>
          </a:xfrm>
          <a:prstGeom prst="rect">
            <a:avLst/>
          </a:prstGeom>
        </p:spPr>
        <p:txBody>
          <a:bodyPr/>
          <a:lstStyle>
            <a:lvl1pPr algn="ctr">
              <a:defRPr sz="1333">
                <a:solidFill>
                  <a:srgbClr val="133C68"/>
                </a:solidFill>
                <a:latin typeface="Arial" charset="0"/>
                <a:ea typeface="Arial" charset="0"/>
                <a:cs typeface="Arial" charset="0"/>
              </a:defRPr>
            </a:lvl1pPr>
          </a:lstStyle>
          <a:p>
            <a:r>
              <a:rPr lang="en-US"/>
              <a:t>Footer</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Tree>
    <p:extLst>
      <p:ext uri="{BB962C8B-B14F-4D97-AF65-F5344CB8AC3E}">
        <p14:creationId xmlns:p14="http://schemas.microsoft.com/office/powerpoint/2010/main" val="1031466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Content slide option 2">
  <p:cSld name="3_Content slide option 2">
    <p:spTree>
      <p:nvGrpSpPr>
        <p:cNvPr id="1" name="Shape 150"/>
        <p:cNvGrpSpPr/>
        <p:nvPr/>
      </p:nvGrpSpPr>
      <p:grpSpPr>
        <a:xfrm>
          <a:off x="0" y="0"/>
          <a:ext cx="0" cy="0"/>
          <a:chOff x="0" y="0"/>
          <a:chExt cx="0" cy="0"/>
        </a:xfrm>
      </p:grpSpPr>
      <p:pic>
        <p:nvPicPr>
          <p:cNvPr id="151" name="Google Shape;151;g10ce75dfe91_1_20" descr="emergence_ppt.jpg"/>
          <p:cNvPicPr preferRelativeResize="0"/>
          <p:nvPr/>
        </p:nvPicPr>
        <p:blipFill rotWithShape="1">
          <a:blip r:embed="rId2">
            <a:alphaModFix amt="70000"/>
          </a:blip>
          <a:srcRect/>
          <a:stretch/>
        </p:blipFill>
        <p:spPr>
          <a:xfrm>
            <a:off x="0" y="0"/>
            <a:ext cx="12192000" cy="6858000"/>
          </a:xfrm>
          <a:prstGeom prst="rect">
            <a:avLst/>
          </a:prstGeom>
          <a:noFill/>
          <a:ln>
            <a:noFill/>
          </a:ln>
        </p:spPr>
      </p:pic>
      <p:sp>
        <p:nvSpPr>
          <p:cNvPr id="152" name="Google Shape;152;g10ce75dfe91_1_20"/>
          <p:cNvSpPr/>
          <p:nvPr/>
        </p:nvSpPr>
        <p:spPr>
          <a:xfrm>
            <a:off x="0" y="914400"/>
            <a:ext cx="12192000" cy="59436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rgbClr val="133C68"/>
              </a:solidFill>
              <a:latin typeface="Arial"/>
              <a:ea typeface="Arial"/>
              <a:cs typeface="Arial"/>
              <a:sym typeface="Arial"/>
            </a:endParaRPr>
          </a:p>
        </p:txBody>
      </p:sp>
      <p:sp>
        <p:nvSpPr>
          <p:cNvPr id="153" name="Google Shape;153;g10ce75dfe91_1_20"/>
          <p:cNvSpPr txBox="1">
            <a:spLocks noGrp="1"/>
          </p:cNvSpPr>
          <p:nvPr>
            <p:ph type="body" idx="1"/>
          </p:nvPr>
        </p:nvSpPr>
        <p:spPr>
          <a:xfrm>
            <a:off x="609608" y="914401"/>
            <a:ext cx="10972792" cy="5091288"/>
          </a:xfrm>
          <a:prstGeom prst="rect">
            <a:avLst/>
          </a:prstGeom>
          <a:noFill/>
          <a:ln>
            <a:noFill/>
          </a:ln>
        </p:spPr>
        <p:txBody>
          <a:bodyPr spcFirstLastPara="1" wrap="square" lIns="91425" tIns="45700" rIns="91425" bIns="45700" anchor="t" anchorCtr="0">
            <a:normAutofit/>
          </a:bodyPr>
          <a:lstStyle>
            <a:lvl1pPr marL="609585" lvl="0" indent="-457189" algn="l">
              <a:lnSpc>
                <a:spcPct val="100000"/>
              </a:lnSpc>
              <a:spcBef>
                <a:spcPts val="480"/>
              </a:spcBef>
              <a:spcAft>
                <a:spcPts val="0"/>
              </a:spcAft>
              <a:buClr>
                <a:srgbClr val="185485"/>
              </a:buClr>
              <a:buSzPts val="1800"/>
              <a:buFont typeface="Arial"/>
              <a:buChar char="•"/>
              <a:defRPr sz="2400">
                <a:solidFill>
                  <a:srgbClr val="185485"/>
                </a:solidFill>
              </a:defRPr>
            </a:lvl1pPr>
            <a:lvl2pPr marL="1219170" lvl="1" indent="-304792" algn="l">
              <a:spcBef>
                <a:spcPts val="480"/>
              </a:spcBef>
              <a:spcAft>
                <a:spcPts val="0"/>
              </a:spcAft>
              <a:buClr>
                <a:srgbClr val="888888"/>
              </a:buClr>
              <a:buSzPts val="1800"/>
              <a:buNone/>
              <a:defRPr sz="2400">
                <a:solidFill>
                  <a:srgbClr val="888888"/>
                </a:solidFill>
              </a:defRPr>
            </a:lvl2pPr>
            <a:lvl3pPr marL="1828754" lvl="2" indent="-304792" algn="l">
              <a:spcBef>
                <a:spcPts val="427"/>
              </a:spcBef>
              <a:spcAft>
                <a:spcPts val="0"/>
              </a:spcAft>
              <a:buClr>
                <a:srgbClr val="888888"/>
              </a:buClr>
              <a:buSzPts val="1600"/>
              <a:buNone/>
              <a:defRPr sz="2133">
                <a:solidFill>
                  <a:srgbClr val="888888"/>
                </a:solidFill>
              </a:defRPr>
            </a:lvl3pPr>
            <a:lvl4pPr marL="2438339" lvl="3" indent="-304792" algn="l">
              <a:spcBef>
                <a:spcPts val="373"/>
              </a:spcBef>
              <a:spcAft>
                <a:spcPts val="0"/>
              </a:spcAft>
              <a:buClr>
                <a:srgbClr val="888888"/>
              </a:buClr>
              <a:buSzPts val="1400"/>
              <a:buNone/>
              <a:defRPr sz="1867">
                <a:solidFill>
                  <a:srgbClr val="888888"/>
                </a:solidFill>
              </a:defRPr>
            </a:lvl4pPr>
            <a:lvl5pPr marL="3047924" lvl="4" indent="-304792" algn="l">
              <a:spcBef>
                <a:spcPts val="373"/>
              </a:spcBef>
              <a:spcAft>
                <a:spcPts val="0"/>
              </a:spcAft>
              <a:buClr>
                <a:srgbClr val="888888"/>
              </a:buClr>
              <a:buSzPts val="1400"/>
              <a:buNone/>
              <a:defRPr sz="1867">
                <a:solidFill>
                  <a:srgbClr val="888888"/>
                </a:solidFill>
              </a:defRPr>
            </a:lvl5pPr>
            <a:lvl6pPr marL="3657509" lvl="5" indent="-304792" algn="l">
              <a:spcBef>
                <a:spcPts val="373"/>
              </a:spcBef>
              <a:spcAft>
                <a:spcPts val="0"/>
              </a:spcAft>
              <a:buClr>
                <a:srgbClr val="888888"/>
              </a:buClr>
              <a:buSzPts val="1400"/>
              <a:buNone/>
              <a:defRPr sz="1867">
                <a:solidFill>
                  <a:srgbClr val="888888"/>
                </a:solidFill>
              </a:defRPr>
            </a:lvl6pPr>
            <a:lvl7pPr marL="4267093" lvl="6" indent="-304792" algn="l">
              <a:spcBef>
                <a:spcPts val="373"/>
              </a:spcBef>
              <a:spcAft>
                <a:spcPts val="0"/>
              </a:spcAft>
              <a:buClr>
                <a:srgbClr val="888888"/>
              </a:buClr>
              <a:buSzPts val="1400"/>
              <a:buNone/>
              <a:defRPr sz="1867">
                <a:solidFill>
                  <a:srgbClr val="888888"/>
                </a:solidFill>
              </a:defRPr>
            </a:lvl7pPr>
            <a:lvl8pPr marL="4876678" lvl="7" indent="-304792" algn="l">
              <a:spcBef>
                <a:spcPts val="373"/>
              </a:spcBef>
              <a:spcAft>
                <a:spcPts val="0"/>
              </a:spcAft>
              <a:buClr>
                <a:srgbClr val="888888"/>
              </a:buClr>
              <a:buSzPts val="1400"/>
              <a:buNone/>
              <a:defRPr sz="1867">
                <a:solidFill>
                  <a:srgbClr val="888888"/>
                </a:solidFill>
              </a:defRPr>
            </a:lvl8pPr>
            <a:lvl9pPr marL="5486263" lvl="8" indent="-304792" algn="l">
              <a:spcBef>
                <a:spcPts val="373"/>
              </a:spcBef>
              <a:spcAft>
                <a:spcPts val="0"/>
              </a:spcAft>
              <a:buClr>
                <a:srgbClr val="888888"/>
              </a:buClr>
              <a:buSzPts val="1400"/>
              <a:buNone/>
              <a:defRPr sz="1867">
                <a:solidFill>
                  <a:srgbClr val="888888"/>
                </a:solidFill>
              </a:defRPr>
            </a:lvl9pPr>
          </a:lstStyle>
          <a:p>
            <a:endParaRPr/>
          </a:p>
        </p:txBody>
      </p:sp>
      <p:pic>
        <p:nvPicPr>
          <p:cNvPr id="154" name="Google Shape;154;g10ce75dfe91_1_20" descr="Shalek_logo.jpg"/>
          <p:cNvPicPr preferRelativeResize="0"/>
          <p:nvPr/>
        </p:nvPicPr>
        <p:blipFill rotWithShape="1">
          <a:blip r:embed="rId3">
            <a:alphaModFix/>
          </a:blip>
          <a:srcRect/>
          <a:stretch/>
        </p:blipFill>
        <p:spPr>
          <a:xfrm>
            <a:off x="147782" y="6319295"/>
            <a:ext cx="1931735" cy="420172"/>
          </a:xfrm>
          <a:prstGeom prst="rect">
            <a:avLst/>
          </a:prstGeom>
          <a:noFill/>
          <a:ln>
            <a:noFill/>
          </a:ln>
        </p:spPr>
      </p:pic>
      <p:sp>
        <p:nvSpPr>
          <p:cNvPr id="155" name="Google Shape;155;g10ce75dfe91_1_20"/>
          <p:cNvSpPr txBox="1">
            <a:spLocks noGrp="1"/>
          </p:cNvSpPr>
          <p:nvPr>
            <p:ph type="title"/>
          </p:nvPr>
        </p:nvSpPr>
        <p:spPr>
          <a:xfrm>
            <a:off x="0" y="180624"/>
            <a:ext cx="12192000" cy="73377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133C68"/>
              </a:buClr>
              <a:buSzPts val="2000"/>
              <a:buFont typeface="Arial"/>
              <a:buNone/>
              <a:defRPr sz="26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g10ce75dfe91_1_20"/>
          <p:cNvSpPr txBox="1">
            <a:spLocks noGrp="1"/>
          </p:cNvSpPr>
          <p:nvPr>
            <p:ph type="sldNum" idx="12"/>
          </p:nvPr>
        </p:nvSpPr>
        <p:spPr>
          <a:xfrm>
            <a:off x="11313042" y="6356354"/>
            <a:ext cx="675759"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333">
                <a:solidFill>
                  <a:srgbClr val="133C68"/>
                </a:solidFill>
                <a:latin typeface="Arial"/>
                <a:ea typeface="Arial"/>
                <a:cs typeface="Arial"/>
                <a:sym typeface="Arial"/>
              </a:defRPr>
            </a:lvl1pPr>
            <a:lvl2pPr marL="0" marR="0" lvl="1" indent="0" algn="r" rtl="0">
              <a:spcBef>
                <a:spcPts val="0"/>
              </a:spcBef>
              <a:buNone/>
              <a:defRPr sz="1333">
                <a:solidFill>
                  <a:srgbClr val="133C68"/>
                </a:solidFill>
                <a:latin typeface="Arial"/>
                <a:ea typeface="Arial"/>
                <a:cs typeface="Arial"/>
                <a:sym typeface="Arial"/>
              </a:defRPr>
            </a:lvl2pPr>
            <a:lvl3pPr marL="0" marR="0" lvl="2" indent="0" algn="r" rtl="0">
              <a:spcBef>
                <a:spcPts val="0"/>
              </a:spcBef>
              <a:buNone/>
              <a:defRPr sz="1333">
                <a:solidFill>
                  <a:srgbClr val="133C68"/>
                </a:solidFill>
                <a:latin typeface="Arial"/>
                <a:ea typeface="Arial"/>
                <a:cs typeface="Arial"/>
                <a:sym typeface="Arial"/>
              </a:defRPr>
            </a:lvl3pPr>
            <a:lvl4pPr marL="0" marR="0" lvl="3" indent="0" algn="r" rtl="0">
              <a:spcBef>
                <a:spcPts val="0"/>
              </a:spcBef>
              <a:buNone/>
              <a:defRPr sz="1333">
                <a:solidFill>
                  <a:srgbClr val="133C68"/>
                </a:solidFill>
                <a:latin typeface="Arial"/>
                <a:ea typeface="Arial"/>
                <a:cs typeface="Arial"/>
                <a:sym typeface="Arial"/>
              </a:defRPr>
            </a:lvl4pPr>
            <a:lvl5pPr marL="0" marR="0" lvl="4" indent="0" algn="r" rtl="0">
              <a:spcBef>
                <a:spcPts val="0"/>
              </a:spcBef>
              <a:buNone/>
              <a:defRPr sz="1333">
                <a:solidFill>
                  <a:srgbClr val="133C68"/>
                </a:solidFill>
                <a:latin typeface="Arial"/>
                <a:ea typeface="Arial"/>
                <a:cs typeface="Arial"/>
                <a:sym typeface="Arial"/>
              </a:defRPr>
            </a:lvl5pPr>
            <a:lvl6pPr marL="0" marR="0" lvl="5" indent="0" algn="r" rtl="0">
              <a:spcBef>
                <a:spcPts val="0"/>
              </a:spcBef>
              <a:buNone/>
              <a:defRPr sz="1333">
                <a:solidFill>
                  <a:srgbClr val="133C68"/>
                </a:solidFill>
                <a:latin typeface="Arial"/>
                <a:ea typeface="Arial"/>
                <a:cs typeface="Arial"/>
                <a:sym typeface="Arial"/>
              </a:defRPr>
            </a:lvl6pPr>
            <a:lvl7pPr marL="0" marR="0" lvl="6" indent="0" algn="r" rtl="0">
              <a:spcBef>
                <a:spcPts val="0"/>
              </a:spcBef>
              <a:buNone/>
              <a:defRPr sz="1333">
                <a:solidFill>
                  <a:srgbClr val="133C68"/>
                </a:solidFill>
                <a:latin typeface="Arial"/>
                <a:ea typeface="Arial"/>
                <a:cs typeface="Arial"/>
                <a:sym typeface="Arial"/>
              </a:defRPr>
            </a:lvl7pPr>
            <a:lvl8pPr marL="0" marR="0" lvl="7" indent="0" algn="r" rtl="0">
              <a:spcBef>
                <a:spcPts val="0"/>
              </a:spcBef>
              <a:buNone/>
              <a:defRPr sz="1333">
                <a:solidFill>
                  <a:srgbClr val="133C68"/>
                </a:solidFill>
                <a:latin typeface="Arial"/>
                <a:ea typeface="Arial"/>
                <a:cs typeface="Arial"/>
                <a:sym typeface="Arial"/>
              </a:defRPr>
            </a:lvl8pPr>
            <a:lvl9pPr marL="0" marR="0" lvl="8" indent="0" algn="r" rtl="0">
              <a:spcBef>
                <a:spcPts val="0"/>
              </a:spcBef>
              <a:buNone/>
              <a:defRPr sz="1333">
                <a:solidFill>
                  <a:srgbClr val="133C68"/>
                </a:solidFill>
                <a:latin typeface="Arial"/>
                <a:ea typeface="Arial"/>
                <a:cs typeface="Arial"/>
                <a:sym typeface="Arial"/>
              </a:defRPr>
            </a:lvl9pPr>
          </a:lstStyle>
          <a:p>
            <a:fld id="{00000000-1234-1234-1234-123412341234}" type="slidenum">
              <a:rPr lang="en-US" smtClean="0"/>
              <a:pPr/>
              <a:t>‹#›</a:t>
            </a:fld>
            <a:endParaRPr lang="en-US"/>
          </a:p>
        </p:txBody>
      </p:sp>
      <p:sp>
        <p:nvSpPr>
          <p:cNvPr id="157" name="Google Shape;157;g10ce75dfe91_1_20"/>
          <p:cNvSpPr txBox="1">
            <a:spLocks noGrp="1"/>
          </p:cNvSpPr>
          <p:nvPr>
            <p:ph type="body" idx="2"/>
          </p:nvPr>
        </p:nvSpPr>
        <p:spPr>
          <a:xfrm>
            <a:off x="2165351" y="5683251"/>
            <a:ext cx="7861300" cy="673100"/>
          </a:xfrm>
          <a:prstGeom prst="rect">
            <a:avLst/>
          </a:prstGeom>
          <a:noFill/>
          <a:ln>
            <a:noFill/>
          </a:ln>
        </p:spPr>
        <p:txBody>
          <a:bodyPr spcFirstLastPara="1" wrap="square" lIns="91425" tIns="45700" rIns="91425" bIns="45700" anchor="ctr" anchorCtr="0">
            <a:normAutofit/>
          </a:bodyPr>
          <a:lstStyle>
            <a:lvl1pPr marL="609585" lvl="0" indent="-304792" algn="ctr">
              <a:spcBef>
                <a:spcPts val="400"/>
              </a:spcBef>
              <a:spcAft>
                <a:spcPts val="0"/>
              </a:spcAft>
              <a:buClr>
                <a:srgbClr val="133C68"/>
              </a:buClr>
              <a:buSzPts val="1500"/>
              <a:buNone/>
              <a:defRPr sz="2000"/>
            </a:lvl1pPr>
            <a:lvl2pPr marL="1219170" lvl="1" indent="-304792" algn="l">
              <a:spcBef>
                <a:spcPts val="533"/>
              </a:spcBef>
              <a:spcAft>
                <a:spcPts val="0"/>
              </a:spcAft>
              <a:buClr>
                <a:srgbClr val="133C68"/>
              </a:buClr>
              <a:buSzPts val="2000"/>
              <a:buNone/>
              <a:defRPr/>
            </a:lvl2pPr>
            <a:lvl3pPr marL="1828754" lvl="2" indent="-304792" algn="l">
              <a:spcBef>
                <a:spcPts val="480"/>
              </a:spcBef>
              <a:spcAft>
                <a:spcPts val="0"/>
              </a:spcAft>
              <a:buClr>
                <a:srgbClr val="133C68"/>
              </a:buClr>
              <a:buSzPts val="1800"/>
              <a:buNone/>
              <a:defRPr/>
            </a:lvl3pPr>
            <a:lvl4pPr marL="2438339" lvl="3" indent="-304792" algn="l">
              <a:spcBef>
                <a:spcPts val="427"/>
              </a:spcBef>
              <a:spcAft>
                <a:spcPts val="0"/>
              </a:spcAft>
              <a:buClr>
                <a:srgbClr val="133C68"/>
              </a:buClr>
              <a:buSzPts val="1600"/>
              <a:buNone/>
              <a:defRPr/>
            </a:lvl4pPr>
            <a:lvl5pPr marL="3047924" lvl="4" indent="-304792" algn="l">
              <a:spcBef>
                <a:spcPts val="427"/>
              </a:spcBef>
              <a:spcAft>
                <a:spcPts val="0"/>
              </a:spcAft>
              <a:buClr>
                <a:srgbClr val="133C68"/>
              </a:buClr>
              <a:buSzPts val="16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158" name="Google Shape;158;g10ce75dfe91_1_20"/>
          <p:cNvSpPr txBox="1">
            <a:spLocks noGrp="1"/>
          </p:cNvSpPr>
          <p:nvPr>
            <p:ph type="body" idx="3"/>
          </p:nvPr>
        </p:nvSpPr>
        <p:spPr>
          <a:xfrm>
            <a:off x="2165351" y="6356355"/>
            <a:ext cx="7861300" cy="365125"/>
          </a:xfrm>
          <a:prstGeom prst="rect">
            <a:avLst/>
          </a:prstGeom>
          <a:noFill/>
          <a:ln>
            <a:noFill/>
          </a:ln>
        </p:spPr>
        <p:txBody>
          <a:bodyPr spcFirstLastPara="1" wrap="square" lIns="91425" tIns="45700" rIns="91425" bIns="45700" anchor="t" anchorCtr="0">
            <a:normAutofit/>
          </a:bodyPr>
          <a:lstStyle>
            <a:lvl1pPr marL="609585" lvl="0" indent="-304792" algn="ctr">
              <a:spcBef>
                <a:spcPts val="267"/>
              </a:spcBef>
              <a:spcAft>
                <a:spcPts val="0"/>
              </a:spcAft>
              <a:buClr>
                <a:srgbClr val="133C68"/>
              </a:buClr>
              <a:buSzPts val="1000"/>
              <a:buNone/>
              <a:defRPr sz="1333"/>
            </a:lvl1pPr>
            <a:lvl2pPr marL="1219170" lvl="1" indent="-304792" algn="l">
              <a:spcBef>
                <a:spcPts val="533"/>
              </a:spcBef>
              <a:spcAft>
                <a:spcPts val="0"/>
              </a:spcAft>
              <a:buClr>
                <a:srgbClr val="133C68"/>
              </a:buClr>
              <a:buSzPts val="2000"/>
              <a:buNone/>
              <a:defRPr/>
            </a:lvl2pPr>
            <a:lvl3pPr marL="1828754" lvl="2" indent="-304792" algn="l">
              <a:spcBef>
                <a:spcPts val="480"/>
              </a:spcBef>
              <a:spcAft>
                <a:spcPts val="0"/>
              </a:spcAft>
              <a:buClr>
                <a:srgbClr val="133C68"/>
              </a:buClr>
              <a:buSzPts val="1800"/>
              <a:buNone/>
              <a:defRPr/>
            </a:lvl3pPr>
            <a:lvl4pPr marL="2438339" lvl="3" indent="-304792" algn="l">
              <a:spcBef>
                <a:spcPts val="427"/>
              </a:spcBef>
              <a:spcAft>
                <a:spcPts val="0"/>
              </a:spcAft>
              <a:buClr>
                <a:srgbClr val="133C68"/>
              </a:buClr>
              <a:buSzPts val="1600"/>
              <a:buNone/>
              <a:defRPr/>
            </a:lvl4pPr>
            <a:lvl5pPr marL="3047924" lvl="4" indent="-304792" algn="l">
              <a:spcBef>
                <a:spcPts val="427"/>
              </a:spcBef>
              <a:spcAft>
                <a:spcPts val="0"/>
              </a:spcAft>
              <a:buClr>
                <a:srgbClr val="133C68"/>
              </a:buClr>
              <a:buSzPts val="16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27913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F93B-5B3C-CB97-3B37-8791D4AC83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17801E-D180-9BD4-0740-7806A617B3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5F7C96-43EE-BE1E-8569-4CCE94950A28}"/>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4AF3C734-E267-B11B-8E0A-4ECEFB1D2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9BCCB-B70A-108A-F0E1-24CC31FE5078}"/>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02881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1F97-82EF-E348-A944-1E2A2796E9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946BC9-9EFF-0578-3C86-34C4A9205F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1851E3-8395-6A36-E5DF-103BEB1AEDED}"/>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DE2001F3-6CE2-E394-2168-4C7DA867A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42CFA-BAA0-1134-3A1F-0F1F808C79CB}"/>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1167845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B29E5-0924-9CDE-12DA-574DB32953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1600CC-E4C0-AB56-D29D-53374FAB93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968774-D1E5-9F26-EA9C-CC8D3EA3AD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E1963D-17F8-CD03-F8A0-A66168DEBD34}"/>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6" name="Footer Placeholder 5">
            <a:extLst>
              <a:ext uri="{FF2B5EF4-FFF2-40B4-BE49-F238E27FC236}">
                <a16:creationId xmlns:a16="http://schemas.microsoft.com/office/drawing/2014/main" id="{A7C38A07-4B8D-C7B6-9C88-B9E6AF595D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D68DEA-FCC9-D8C0-C941-4BA56C5F580B}"/>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2931289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3071F-04C1-3B37-020B-6D71FF9E26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CC1BD1-B861-A06C-BCDD-B966C1CF56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02FD33-825C-1D80-2058-3B9272481A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3D9C4B-DF20-29BA-CDCB-58B4C6CD76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E51A39-8E86-2941-EDDB-FCF122D5E8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56DDA6-E84E-36DC-0AE5-D29C61147CC2}"/>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8" name="Footer Placeholder 7">
            <a:extLst>
              <a:ext uri="{FF2B5EF4-FFF2-40B4-BE49-F238E27FC236}">
                <a16:creationId xmlns:a16="http://schemas.microsoft.com/office/drawing/2014/main" id="{F3D227F5-B6EB-3CD6-5F3A-BA5E9C63B1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71A296-2FCC-AB6F-97EE-A17CAD225CA6}"/>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374027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F59AE-D782-BD07-DEE4-60A177F7C0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46316B-5392-CBC9-E672-79E37988D5C2}"/>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4" name="Footer Placeholder 3">
            <a:extLst>
              <a:ext uri="{FF2B5EF4-FFF2-40B4-BE49-F238E27FC236}">
                <a16:creationId xmlns:a16="http://schemas.microsoft.com/office/drawing/2014/main" id="{8BC9D4EE-A53C-3827-C903-026CA87047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3FA07C-6F02-C8CB-0F00-BA225CBDAB8B}"/>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357731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22665D-6DD6-F187-7681-5E0A84396DE9}"/>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3" name="Footer Placeholder 2">
            <a:extLst>
              <a:ext uri="{FF2B5EF4-FFF2-40B4-BE49-F238E27FC236}">
                <a16:creationId xmlns:a16="http://schemas.microsoft.com/office/drawing/2014/main" id="{F33F5F2C-45D5-D2B4-8468-A38F0FAE00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80DFF1-6486-2AE4-CD2B-582043A8C191}"/>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053553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C7EAA-9F9A-B262-6803-6B6C76CE88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CBD969-DD43-3FE4-7AB3-9CFF8FEABF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28D5B5-CE09-FE37-8B79-2DC2902A73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EE245D-059E-B5AC-110A-C2D60C9DBA0C}"/>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6" name="Footer Placeholder 5">
            <a:extLst>
              <a:ext uri="{FF2B5EF4-FFF2-40B4-BE49-F238E27FC236}">
                <a16:creationId xmlns:a16="http://schemas.microsoft.com/office/drawing/2014/main" id="{95C70EE8-8C44-D384-B7EC-67A44370EE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6B2F62-B98F-8F6E-D056-78AF5D7B1B1A}"/>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1428445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9F95C-7502-0EF2-94A8-91AD25659D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83BDDC-B503-BB28-9189-15F43FB1AB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8D31A2-0AE8-8968-D816-540CAF050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1E6115-C33B-0308-156B-5E16981F20FF}"/>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6" name="Footer Placeholder 5">
            <a:extLst>
              <a:ext uri="{FF2B5EF4-FFF2-40B4-BE49-F238E27FC236}">
                <a16:creationId xmlns:a16="http://schemas.microsoft.com/office/drawing/2014/main" id="{1B19AC49-F788-1E53-70A0-57F237C561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EA436-26AE-588C-A2EB-D48006A31C06}"/>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43117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31F5E-606C-93A8-D865-9F57810E2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08FA20-6441-4B8B-5459-6E6365FB32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98591-8801-CA25-826E-2C3D12AA9A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C855E0B9-A1B0-F8E3-1D4A-2A723DA4B1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BF2FE6-7D8E-5DAC-0EB9-98C5EC0C9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17192-4AC1-DC41-860A-3F45DF8FE382}" type="slidenum">
              <a:rPr lang="en-US" smtClean="0"/>
              <a:t>‹#›</a:t>
            </a:fld>
            <a:endParaRPr lang="en-US"/>
          </a:p>
        </p:txBody>
      </p:sp>
    </p:spTree>
    <p:extLst>
      <p:ext uri="{BB962C8B-B14F-4D97-AF65-F5344CB8AC3E}">
        <p14:creationId xmlns:p14="http://schemas.microsoft.com/office/powerpoint/2010/main" val="959524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A9079A6-53AB-7B63-37CD-016B70B8AAC7}"/>
              </a:ext>
            </a:extLst>
          </p:cNvPr>
          <p:cNvSpPr>
            <a:spLocks noGrp="1"/>
          </p:cNvSpPr>
          <p:nvPr>
            <p:ph type="body" idx="1"/>
          </p:nvPr>
        </p:nvSpPr>
        <p:spPr>
          <a:xfrm>
            <a:off x="4801857" y="5862433"/>
            <a:ext cx="2693225" cy="833875"/>
          </a:xfrm>
        </p:spPr>
        <p:txBody>
          <a:bodyPr/>
          <a:lstStyle/>
          <a:p>
            <a:pPr marL="0" indent="0" algn="ctr">
              <a:buNone/>
            </a:pPr>
            <a:r>
              <a:rPr lang="en-US" dirty="0">
                <a:latin typeface="Arial" panose="020B0604020202020204" pitchFamily="34" charset="0"/>
                <a:cs typeface="Arial" panose="020B0604020202020204" pitchFamily="34" charset="0"/>
              </a:rPr>
              <a:t>July 15-19, 2024</a:t>
            </a:r>
          </a:p>
          <a:p>
            <a:pPr marL="0" indent="0" algn="ctr">
              <a:buNone/>
            </a:pPr>
            <a:r>
              <a:rPr lang="en-US" dirty="0">
                <a:latin typeface="Arial" panose="020B0604020202020204" pitchFamily="34" charset="0"/>
                <a:cs typeface="Arial" panose="020B0604020202020204" pitchFamily="34" charset="0"/>
              </a:rPr>
              <a:t>Bogota, Colombia</a:t>
            </a:r>
          </a:p>
        </p:txBody>
      </p:sp>
      <p:sp>
        <p:nvSpPr>
          <p:cNvPr id="2" name="Title 1">
            <a:extLst>
              <a:ext uri="{FF2B5EF4-FFF2-40B4-BE49-F238E27FC236}">
                <a16:creationId xmlns:a16="http://schemas.microsoft.com/office/drawing/2014/main" id="{84E3DD04-E1E5-66F7-9CC2-E30683EA7690}"/>
              </a:ext>
            </a:extLst>
          </p:cNvPr>
          <p:cNvSpPr>
            <a:spLocks noGrp="1"/>
          </p:cNvSpPr>
          <p:nvPr>
            <p:ph type="title"/>
          </p:nvPr>
        </p:nvSpPr>
        <p:spPr>
          <a:xfrm>
            <a:off x="609600" y="2079291"/>
            <a:ext cx="10972800" cy="833875"/>
          </a:xfrm>
        </p:spPr>
        <p:txBody>
          <a:bodyPr>
            <a:noAutofit/>
          </a:bodyPr>
          <a:lstStyle/>
          <a:p>
            <a:pPr algn="ctr">
              <a:spcBef>
                <a:spcPts val="0"/>
              </a:spcBef>
              <a:tabLst>
                <a:tab pos="2971726" algn="ctr"/>
                <a:tab pos="5943451" algn="r"/>
              </a:tabLst>
            </a:pPr>
            <a: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t>2024 Single Cell Workship Colombia:</a:t>
            </a:r>
            <a:b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br>
            <a: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t>Day 4 10X pre-amplification, library prep, QC</a:t>
            </a:r>
          </a:p>
        </p:txBody>
      </p:sp>
      <p:sp>
        <p:nvSpPr>
          <p:cNvPr id="6" name="Rectangle 5">
            <a:extLst>
              <a:ext uri="{FF2B5EF4-FFF2-40B4-BE49-F238E27FC236}">
                <a16:creationId xmlns:a16="http://schemas.microsoft.com/office/drawing/2014/main" id="{2197779C-AD0F-5A1D-02E3-8EA92BA07C2D}"/>
              </a:ext>
            </a:extLst>
          </p:cNvPr>
          <p:cNvSpPr/>
          <p:nvPr/>
        </p:nvSpPr>
        <p:spPr>
          <a:xfrm>
            <a:off x="1" y="6005690"/>
            <a:ext cx="2334127" cy="733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4EEC7554-0BDF-18B2-B585-C88AD9CA1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787" y="4559223"/>
            <a:ext cx="4627637" cy="1145928"/>
          </a:xfrm>
          <a:prstGeom prst="rect">
            <a:avLst/>
          </a:prstGeom>
        </p:spPr>
      </p:pic>
      <p:pic>
        <p:nvPicPr>
          <p:cNvPr id="8" name="Picture 7" descr="A close-up of a logo&#10;&#10;Description automatically generated">
            <a:extLst>
              <a:ext uri="{FF2B5EF4-FFF2-40B4-BE49-F238E27FC236}">
                <a16:creationId xmlns:a16="http://schemas.microsoft.com/office/drawing/2014/main" id="{B5F40BE1-6C28-5FB1-F353-AFFCBE62CB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0463" y="3429000"/>
            <a:ext cx="3373821" cy="958829"/>
          </a:xfrm>
          <a:prstGeom prst="rect">
            <a:avLst/>
          </a:prstGeom>
        </p:spPr>
      </p:pic>
      <p:pic>
        <p:nvPicPr>
          <p:cNvPr id="11" name="Picture 2" descr="Universidad de los Andes Online Courses | Coursera">
            <a:extLst>
              <a:ext uri="{FF2B5EF4-FFF2-40B4-BE49-F238E27FC236}">
                <a16:creationId xmlns:a16="http://schemas.microsoft.com/office/drawing/2014/main" id="{ECCDBFC7-F1D0-9539-109A-5FB966CDFE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608" b="25406"/>
          <a:stretch/>
        </p:blipFill>
        <p:spPr bwMode="auto">
          <a:xfrm>
            <a:off x="7114374" y="4446072"/>
            <a:ext cx="2286000" cy="11883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background with white text&#10;&#10;Description automatically generated">
            <a:extLst>
              <a:ext uri="{FF2B5EF4-FFF2-40B4-BE49-F238E27FC236}">
                <a16:creationId xmlns:a16="http://schemas.microsoft.com/office/drawing/2014/main" id="{7E6A7A7A-8752-3C58-2BCC-CD739508767E}"/>
              </a:ext>
            </a:extLst>
          </p:cNvPr>
          <p:cNvPicPr>
            <a:picLocks noChangeAspect="1"/>
          </p:cNvPicPr>
          <p:nvPr/>
        </p:nvPicPr>
        <p:blipFill>
          <a:blip r:embed="rId6"/>
          <a:stretch>
            <a:fillRect/>
          </a:stretch>
        </p:blipFill>
        <p:spPr>
          <a:xfrm>
            <a:off x="1714011" y="3351646"/>
            <a:ext cx="3326280" cy="958829"/>
          </a:xfrm>
          <a:prstGeom prst="rect">
            <a:avLst/>
          </a:prstGeom>
        </p:spPr>
      </p:pic>
    </p:spTree>
    <p:extLst>
      <p:ext uri="{BB962C8B-B14F-4D97-AF65-F5344CB8AC3E}">
        <p14:creationId xmlns:p14="http://schemas.microsoft.com/office/powerpoint/2010/main" val="2667796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92C9-BA9F-723C-32B1-CB3083B5B92A}"/>
              </a:ext>
            </a:extLst>
          </p:cNvPr>
          <p:cNvSpPr>
            <a:spLocks noGrp="1"/>
          </p:cNvSpPr>
          <p:nvPr>
            <p:ph type="title"/>
          </p:nvPr>
        </p:nvSpPr>
        <p:spPr/>
        <p:txBody>
          <a:bodyPr>
            <a:normAutofit/>
          </a:bodyPr>
          <a:lstStyle/>
          <a:p>
            <a:pPr algn="ctr"/>
            <a:r>
              <a:rPr lang="en-US" sz="2800" b="1" dirty="0">
                <a:solidFill>
                  <a:srgbClr val="020056"/>
                </a:solidFill>
              </a:rPr>
              <a:t>Today: Index PCR + cleanup</a:t>
            </a:r>
          </a:p>
        </p:txBody>
      </p:sp>
      <p:pic>
        <p:nvPicPr>
          <p:cNvPr id="5" name="Picture 4" descr="A row of test tubes with orange liquid&#10;&#10;Description automatically generated">
            <a:extLst>
              <a:ext uri="{FF2B5EF4-FFF2-40B4-BE49-F238E27FC236}">
                <a16:creationId xmlns:a16="http://schemas.microsoft.com/office/drawing/2014/main" id="{28B76B30-95D4-82AF-9B77-A5E5BACBB264}"/>
              </a:ext>
            </a:extLst>
          </p:cNvPr>
          <p:cNvPicPr>
            <a:picLocks noChangeAspect="1"/>
          </p:cNvPicPr>
          <p:nvPr/>
        </p:nvPicPr>
        <p:blipFill rotWithShape="1">
          <a:blip r:embed="rId2"/>
          <a:srcRect t="17295"/>
          <a:stretch/>
        </p:blipFill>
        <p:spPr>
          <a:xfrm>
            <a:off x="3731130" y="2505794"/>
            <a:ext cx="4729740" cy="2271883"/>
          </a:xfrm>
          <a:prstGeom prst="rect">
            <a:avLst/>
          </a:prstGeom>
        </p:spPr>
      </p:pic>
      <p:pic>
        <p:nvPicPr>
          <p:cNvPr id="2" name="Picture 1">
            <a:extLst>
              <a:ext uri="{FF2B5EF4-FFF2-40B4-BE49-F238E27FC236}">
                <a16:creationId xmlns:a16="http://schemas.microsoft.com/office/drawing/2014/main" id="{50396067-9354-31D9-047F-64751E21D463}"/>
              </a:ext>
            </a:extLst>
          </p:cNvPr>
          <p:cNvPicPr>
            <a:picLocks noChangeAspect="1"/>
          </p:cNvPicPr>
          <p:nvPr/>
        </p:nvPicPr>
        <p:blipFill>
          <a:blip r:embed="rId3"/>
          <a:stretch>
            <a:fillRect/>
          </a:stretch>
        </p:blipFill>
        <p:spPr>
          <a:xfrm>
            <a:off x="8615422" y="914401"/>
            <a:ext cx="3576578" cy="5952880"/>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9BECF729-8C93-8D10-50E5-54BE0AFF0FBB}"/>
              </a:ext>
            </a:extLst>
          </p:cNvPr>
          <p:cNvPicPr>
            <a:picLocks noChangeAspect="1"/>
          </p:cNvPicPr>
          <p:nvPr/>
        </p:nvPicPr>
        <p:blipFill>
          <a:blip r:embed="rId4"/>
          <a:stretch>
            <a:fillRect/>
          </a:stretch>
        </p:blipFill>
        <p:spPr>
          <a:xfrm>
            <a:off x="3059140" y="5944615"/>
            <a:ext cx="2464231" cy="710336"/>
          </a:xfrm>
          <a:prstGeom prst="rect">
            <a:avLst/>
          </a:prstGeom>
        </p:spPr>
      </p:pic>
      <p:pic>
        <p:nvPicPr>
          <p:cNvPr id="4" name="Picture 3">
            <a:extLst>
              <a:ext uri="{FF2B5EF4-FFF2-40B4-BE49-F238E27FC236}">
                <a16:creationId xmlns:a16="http://schemas.microsoft.com/office/drawing/2014/main" id="{B3DEC536-5484-A11F-932F-B5A3C39EE0F5}"/>
              </a:ext>
            </a:extLst>
          </p:cNvPr>
          <p:cNvPicPr>
            <a:picLocks noChangeAspect="1"/>
          </p:cNvPicPr>
          <p:nvPr/>
        </p:nvPicPr>
        <p:blipFill>
          <a:blip r:embed="rId5"/>
          <a:stretch>
            <a:fillRect/>
          </a:stretch>
        </p:blipFill>
        <p:spPr>
          <a:xfrm>
            <a:off x="752288" y="2695585"/>
            <a:ext cx="2108200" cy="1892300"/>
          </a:xfrm>
          <a:prstGeom prst="rect">
            <a:avLst/>
          </a:prstGeom>
        </p:spPr>
      </p:pic>
    </p:spTree>
    <p:extLst>
      <p:ext uri="{BB962C8B-B14F-4D97-AF65-F5344CB8AC3E}">
        <p14:creationId xmlns:p14="http://schemas.microsoft.com/office/powerpoint/2010/main" val="34847251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B057BF-FE82-0F22-BB6F-DA595AAE354C}"/>
              </a:ext>
            </a:extLst>
          </p:cNvPr>
          <p:cNvSpPr>
            <a:spLocks noGrp="1"/>
          </p:cNvSpPr>
          <p:nvPr>
            <p:ph type="title"/>
          </p:nvPr>
        </p:nvSpPr>
        <p:spPr/>
        <p:txBody>
          <a:bodyPr/>
          <a:lstStyle/>
          <a:p>
            <a:r>
              <a:rPr lang="en-US" dirty="0"/>
              <a:t>Quality Control</a:t>
            </a:r>
          </a:p>
        </p:txBody>
      </p:sp>
      <p:pic>
        <p:nvPicPr>
          <p:cNvPr id="4" name="Picture 3">
            <a:extLst>
              <a:ext uri="{FF2B5EF4-FFF2-40B4-BE49-F238E27FC236}">
                <a16:creationId xmlns:a16="http://schemas.microsoft.com/office/drawing/2014/main" id="{8E09F572-0847-82CB-D913-E37DD78C08B9}"/>
              </a:ext>
            </a:extLst>
          </p:cNvPr>
          <p:cNvPicPr>
            <a:picLocks noChangeAspect="1"/>
          </p:cNvPicPr>
          <p:nvPr/>
        </p:nvPicPr>
        <p:blipFill>
          <a:blip r:embed="rId2"/>
          <a:stretch>
            <a:fillRect/>
          </a:stretch>
        </p:blipFill>
        <p:spPr>
          <a:xfrm>
            <a:off x="404906" y="1020482"/>
            <a:ext cx="5842000" cy="2692400"/>
          </a:xfrm>
          <a:prstGeom prst="rect">
            <a:avLst/>
          </a:prstGeom>
        </p:spPr>
      </p:pic>
      <p:pic>
        <p:nvPicPr>
          <p:cNvPr id="5" name="Picture 4">
            <a:extLst>
              <a:ext uri="{FF2B5EF4-FFF2-40B4-BE49-F238E27FC236}">
                <a16:creationId xmlns:a16="http://schemas.microsoft.com/office/drawing/2014/main" id="{37A421D3-1EB1-4CDF-DFE2-88EE3EFB2BF3}"/>
              </a:ext>
            </a:extLst>
          </p:cNvPr>
          <p:cNvPicPr>
            <a:picLocks noChangeAspect="1"/>
          </p:cNvPicPr>
          <p:nvPr/>
        </p:nvPicPr>
        <p:blipFill>
          <a:blip r:embed="rId3"/>
          <a:stretch>
            <a:fillRect/>
          </a:stretch>
        </p:blipFill>
        <p:spPr>
          <a:xfrm>
            <a:off x="5176745" y="3818963"/>
            <a:ext cx="5549900" cy="2425700"/>
          </a:xfrm>
          <a:prstGeom prst="rect">
            <a:avLst/>
          </a:prstGeom>
        </p:spPr>
      </p:pic>
      <p:pic>
        <p:nvPicPr>
          <p:cNvPr id="6" name="Picture 2" descr="Universidad de los Andes Online Courses | Coursera">
            <a:extLst>
              <a:ext uri="{FF2B5EF4-FFF2-40B4-BE49-F238E27FC236}">
                <a16:creationId xmlns:a16="http://schemas.microsoft.com/office/drawing/2014/main" id="{89B3F5DA-73E4-2AC5-30A6-8678A567F7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10357022" y="5904078"/>
            <a:ext cx="1834978" cy="953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2920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54" name="Google Shape;254;g109004492d9_2_66"/>
          <p:cNvSpPr txBox="1"/>
          <p:nvPr/>
        </p:nvSpPr>
        <p:spPr>
          <a:xfrm>
            <a:off x="9864009" y="6078052"/>
            <a:ext cx="174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2" name="Rectangle 2">
            <a:extLst>
              <a:ext uri="{FF2B5EF4-FFF2-40B4-BE49-F238E27FC236}">
                <a16:creationId xmlns:a16="http://schemas.microsoft.com/office/drawing/2014/main" id="{70812630-96DF-EACB-0CB3-6331ABF02784}"/>
              </a:ext>
            </a:extLst>
          </p:cNvPr>
          <p:cNvSpPr>
            <a:spLocks noChangeArrowheads="1"/>
          </p:cNvSpPr>
          <p:nvPr/>
        </p:nvSpPr>
        <p:spPr bwMode="auto">
          <a:xfrm>
            <a:off x="419100" y="0"/>
            <a:ext cx="1410485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Google Shape;446;p29">
            <a:extLst>
              <a:ext uri="{FF2B5EF4-FFF2-40B4-BE49-F238E27FC236}">
                <a16:creationId xmlns:a16="http://schemas.microsoft.com/office/drawing/2014/main" id="{5863C8F3-3592-8E96-DBDB-D65D656047BB}"/>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sym typeface="Avenir"/>
              </a:rPr>
              <a:t>Objectives for Today</a:t>
            </a:r>
            <a:endParaRPr dirty="0">
              <a:solidFill>
                <a:srgbClr val="020056"/>
              </a:solidFill>
            </a:endParaRPr>
          </a:p>
        </p:txBody>
      </p:sp>
      <p:pic>
        <p:nvPicPr>
          <p:cNvPr id="4" name="Picture 2" descr="Universidad de los Andes Online Courses | Coursera">
            <a:extLst>
              <a:ext uri="{FF2B5EF4-FFF2-40B4-BE49-F238E27FC236}">
                <a16:creationId xmlns:a16="http://schemas.microsoft.com/office/drawing/2014/main" id="{89212F30-E30C-C3DE-D6A6-FF659C44FC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EE928CE-8EDB-7369-C9DE-CD0C55A5AADD}"/>
              </a:ext>
            </a:extLst>
          </p:cNvPr>
          <p:cNvSpPr txBox="1"/>
          <p:nvPr/>
        </p:nvSpPr>
        <p:spPr>
          <a:xfrm>
            <a:off x="5907696" y="1809460"/>
            <a:ext cx="4331820" cy="1938992"/>
          </a:xfrm>
          <a:prstGeom prst="rect">
            <a:avLst/>
          </a:prstGeom>
          <a:noFill/>
        </p:spPr>
        <p:txBody>
          <a:bodyPr wrap="square">
            <a:spAutoFit/>
          </a:bodyPr>
          <a:lstStyle/>
          <a:p>
            <a:pPr marL="285750" indent="-285750">
              <a:buFont typeface="Wingdings" pitchFamily="2" charset="2"/>
              <a:buChar char="ü"/>
            </a:pPr>
            <a:r>
              <a:rPr lang="en-US" sz="2000" dirty="0">
                <a:solidFill>
                  <a:srgbClr val="175485"/>
                </a:solidFill>
              </a:rPr>
              <a:t>Recovery beads post-incubation</a:t>
            </a:r>
          </a:p>
          <a:p>
            <a:pPr marL="285750" indent="-285750">
              <a:buFont typeface="Wingdings" pitchFamily="2" charset="2"/>
              <a:buChar char="ü"/>
            </a:pPr>
            <a:r>
              <a:rPr lang="en-US" sz="2000" dirty="0">
                <a:solidFill>
                  <a:srgbClr val="175485"/>
                </a:solidFill>
              </a:rPr>
              <a:t>pre-amplification PCR</a:t>
            </a:r>
          </a:p>
          <a:p>
            <a:pPr marL="285750" indent="-285750">
              <a:buFont typeface="Wingdings" pitchFamily="2" charset="2"/>
              <a:buChar char="ü"/>
            </a:pPr>
            <a:r>
              <a:rPr lang="en-US" sz="2000" dirty="0" err="1">
                <a:solidFill>
                  <a:srgbClr val="175485"/>
                </a:solidFill>
              </a:rPr>
              <a:t>Spri</a:t>
            </a:r>
            <a:r>
              <a:rPr lang="en-US" sz="2000" dirty="0">
                <a:solidFill>
                  <a:srgbClr val="175485"/>
                </a:solidFill>
              </a:rPr>
              <a:t> clean up</a:t>
            </a:r>
          </a:p>
          <a:p>
            <a:pPr marL="285750" indent="-285750">
              <a:buFont typeface="Wingdings" pitchFamily="2" charset="2"/>
              <a:buChar char="ü"/>
            </a:pPr>
            <a:r>
              <a:rPr lang="en-US" sz="2000" dirty="0">
                <a:solidFill>
                  <a:srgbClr val="175485"/>
                </a:solidFill>
              </a:rPr>
              <a:t>Sample indexing + PCR</a:t>
            </a:r>
          </a:p>
          <a:p>
            <a:pPr marL="285750" indent="-285750">
              <a:buFont typeface="Wingdings" pitchFamily="2" charset="2"/>
              <a:buChar char="ü"/>
            </a:pPr>
            <a:r>
              <a:rPr lang="en-US" sz="2000" dirty="0" err="1">
                <a:solidFill>
                  <a:srgbClr val="175485"/>
                </a:solidFill>
              </a:rPr>
              <a:t>Spri</a:t>
            </a:r>
            <a:r>
              <a:rPr lang="en-US" sz="2000" dirty="0">
                <a:solidFill>
                  <a:srgbClr val="175485"/>
                </a:solidFill>
              </a:rPr>
              <a:t> clean up </a:t>
            </a:r>
          </a:p>
          <a:p>
            <a:pPr marL="285750" indent="-285750">
              <a:buFont typeface="Wingdings" pitchFamily="2" charset="2"/>
              <a:buChar char="ü"/>
            </a:pPr>
            <a:r>
              <a:rPr lang="en-US" sz="2000" dirty="0">
                <a:solidFill>
                  <a:srgbClr val="175485"/>
                </a:solidFill>
              </a:rPr>
              <a:t>Library QC</a:t>
            </a:r>
          </a:p>
        </p:txBody>
      </p:sp>
      <p:sp>
        <p:nvSpPr>
          <p:cNvPr id="10" name="TextBox 9">
            <a:extLst>
              <a:ext uri="{FF2B5EF4-FFF2-40B4-BE49-F238E27FC236}">
                <a16:creationId xmlns:a16="http://schemas.microsoft.com/office/drawing/2014/main" id="{50386111-81AF-1352-1835-81983D2AA46B}"/>
              </a:ext>
            </a:extLst>
          </p:cNvPr>
          <p:cNvSpPr txBox="1"/>
          <p:nvPr/>
        </p:nvSpPr>
        <p:spPr>
          <a:xfrm>
            <a:off x="1548723" y="1440129"/>
            <a:ext cx="1778244" cy="369332"/>
          </a:xfrm>
          <a:prstGeom prst="rect">
            <a:avLst/>
          </a:prstGeom>
          <a:noFill/>
        </p:spPr>
        <p:txBody>
          <a:bodyPr wrap="none" rtlCol="0">
            <a:spAutoFit/>
          </a:bodyPr>
          <a:lstStyle/>
          <a:p>
            <a:r>
              <a:rPr lang="en-US" b="1" dirty="0">
                <a:solidFill>
                  <a:srgbClr val="FFC000"/>
                </a:solidFill>
              </a:rPr>
              <a:t>Honeycomb CLX</a:t>
            </a:r>
          </a:p>
        </p:txBody>
      </p:sp>
      <p:sp>
        <p:nvSpPr>
          <p:cNvPr id="11" name="TextBox 10">
            <a:extLst>
              <a:ext uri="{FF2B5EF4-FFF2-40B4-BE49-F238E27FC236}">
                <a16:creationId xmlns:a16="http://schemas.microsoft.com/office/drawing/2014/main" id="{939314AB-2444-DFCA-3AD8-B76345E3F891}"/>
              </a:ext>
            </a:extLst>
          </p:cNvPr>
          <p:cNvSpPr txBox="1"/>
          <p:nvPr/>
        </p:nvSpPr>
        <p:spPr>
          <a:xfrm>
            <a:off x="7363593" y="1440129"/>
            <a:ext cx="1592103" cy="369332"/>
          </a:xfrm>
          <a:prstGeom prst="rect">
            <a:avLst/>
          </a:prstGeom>
          <a:noFill/>
        </p:spPr>
        <p:txBody>
          <a:bodyPr wrap="none" rtlCol="0">
            <a:spAutoFit/>
          </a:bodyPr>
          <a:lstStyle/>
          <a:p>
            <a:r>
              <a:rPr lang="en-US" b="1" dirty="0">
                <a:solidFill>
                  <a:srgbClr val="00B050"/>
                </a:solidFill>
              </a:rPr>
              <a:t>10X Genomics</a:t>
            </a:r>
          </a:p>
        </p:txBody>
      </p:sp>
      <p:sp>
        <p:nvSpPr>
          <p:cNvPr id="13" name="TextBox 12">
            <a:extLst>
              <a:ext uri="{FF2B5EF4-FFF2-40B4-BE49-F238E27FC236}">
                <a16:creationId xmlns:a16="http://schemas.microsoft.com/office/drawing/2014/main" id="{8208E587-E600-B2DB-B34C-F8E4C0187664}"/>
              </a:ext>
            </a:extLst>
          </p:cNvPr>
          <p:cNvSpPr txBox="1"/>
          <p:nvPr/>
        </p:nvSpPr>
        <p:spPr>
          <a:xfrm>
            <a:off x="644853" y="1809461"/>
            <a:ext cx="4770295" cy="400110"/>
          </a:xfrm>
          <a:prstGeom prst="rect">
            <a:avLst/>
          </a:prstGeom>
          <a:noFill/>
        </p:spPr>
        <p:txBody>
          <a:bodyPr wrap="square">
            <a:spAutoFit/>
          </a:bodyPr>
          <a:lstStyle/>
          <a:p>
            <a:pPr marL="285750" indent="-285750">
              <a:buFont typeface="Wingdings" pitchFamily="2" charset="2"/>
              <a:buChar char="ü"/>
            </a:pPr>
            <a:r>
              <a:rPr lang="en-US" sz="2000" dirty="0">
                <a:solidFill>
                  <a:srgbClr val="175485"/>
                </a:solidFill>
              </a:rPr>
              <a:t>Done!</a:t>
            </a:r>
          </a:p>
        </p:txBody>
      </p:sp>
    </p:spTree>
    <p:extLst>
      <p:ext uri="{BB962C8B-B14F-4D97-AF65-F5344CB8AC3E}">
        <p14:creationId xmlns:p14="http://schemas.microsoft.com/office/powerpoint/2010/main" val="722843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92C9-BA9F-723C-32B1-CB3083B5B92A}"/>
              </a:ext>
            </a:extLst>
          </p:cNvPr>
          <p:cNvSpPr>
            <a:spLocks noGrp="1"/>
          </p:cNvSpPr>
          <p:nvPr>
            <p:ph type="title"/>
          </p:nvPr>
        </p:nvSpPr>
        <p:spPr/>
        <p:txBody>
          <a:bodyPr>
            <a:normAutofit/>
          </a:bodyPr>
          <a:lstStyle/>
          <a:p>
            <a:pPr algn="ctr"/>
            <a:r>
              <a:rPr lang="en-US" sz="2800" dirty="0">
                <a:solidFill>
                  <a:srgbClr val="020056"/>
                </a:solidFill>
                <a:latin typeface="Avenir Book" panose="02000503020000020003" pitchFamily="2" charset="0"/>
                <a:cs typeface="Arial" panose="020B0604020202020204" pitchFamily="34" charset="0"/>
              </a:rPr>
              <a:t>Yesterday: Chromium Fixed RNA Profiling–Cell Loading</a:t>
            </a:r>
            <a:endParaRPr lang="en-US" sz="2800" b="1" dirty="0">
              <a:solidFill>
                <a:srgbClr val="020056"/>
              </a:solidFill>
              <a:latin typeface="Avenir Book" panose="02000503020000020003" pitchFamily="2" charset="0"/>
              <a:cs typeface="Arial" panose="020B0604020202020204" pitchFamily="34" charset="0"/>
            </a:endParaRPr>
          </a:p>
        </p:txBody>
      </p:sp>
      <p:pic>
        <p:nvPicPr>
          <p:cNvPr id="4" name="Picture 4">
            <a:extLst>
              <a:ext uri="{FF2B5EF4-FFF2-40B4-BE49-F238E27FC236}">
                <a16:creationId xmlns:a16="http://schemas.microsoft.com/office/drawing/2014/main" id="{23AB50DF-D357-8008-991B-8CE0F5A3D3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4929"/>
          <a:stretch/>
        </p:blipFill>
        <p:spPr bwMode="auto">
          <a:xfrm>
            <a:off x="8033963" y="934688"/>
            <a:ext cx="3940097" cy="27614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FD8C65A-30A0-A994-27E9-0785247976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519" r="23954"/>
          <a:stretch/>
        </p:blipFill>
        <p:spPr bwMode="auto">
          <a:xfrm>
            <a:off x="3609635" y="934688"/>
            <a:ext cx="4103649" cy="27614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EA1EBBBE-4687-0FB0-5F5A-C88E920D49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591"/>
          <a:stretch/>
        </p:blipFill>
        <p:spPr bwMode="auto">
          <a:xfrm>
            <a:off x="609600" y="895102"/>
            <a:ext cx="2629859" cy="27614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diagram of a chemical process&#10;&#10;Description automatically generated">
            <a:extLst>
              <a:ext uri="{FF2B5EF4-FFF2-40B4-BE49-F238E27FC236}">
                <a16:creationId xmlns:a16="http://schemas.microsoft.com/office/drawing/2014/main" id="{2C3BD501-9FD4-2196-8C58-5E4BC7AA619E}"/>
              </a:ext>
            </a:extLst>
          </p:cNvPr>
          <p:cNvPicPr>
            <a:picLocks noChangeAspect="1"/>
          </p:cNvPicPr>
          <p:nvPr/>
        </p:nvPicPr>
        <p:blipFill>
          <a:blip r:embed="rId4"/>
          <a:stretch>
            <a:fillRect/>
          </a:stretch>
        </p:blipFill>
        <p:spPr>
          <a:xfrm>
            <a:off x="2760684" y="3859653"/>
            <a:ext cx="6145321" cy="2817723"/>
          </a:xfrm>
          <a:prstGeom prst="rect">
            <a:avLst/>
          </a:prstGeom>
        </p:spPr>
      </p:pic>
      <p:pic>
        <p:nvPicPr>
          <p:cNvPr id="2" name="Picture 2" descr="Universidad de los Andes Online Courses | Coursera">
            <a:extLst>
              <a:ext uri="{FF2B5EF4-FFF2-40B4-BE49-F238E27FC236}">
                <a16:creationId xmlns:a16="http://schemas.microsoft.com/office/drawing/2014/main" id="{335024C6-A174-5C7F-1A19-F8E7EEDF13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608" b="25406"/>
          <a:stretch/>
        </p:blipFill>
        <p:spPr bwMode="auto">
          <a:xfrm>
            <a:off x="10139082" y="5904078"/>
            <a:ext cx="1834978" cy="953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0563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CC683-FBC2-A70F-4BD5-7172864E02B9}"/>
              </a:ext>
            </a:extLst>
          </p:cNvPr>
          <p:cNvSpPr>
            <a:spLocks noGrp="1"/>
          </p:cNvSpPr>
          <p:nvPr>
            <p:ph type="title"/>
          </p:nvPr>
        </p:nvSpPr>
        <p:spPr/>
        <p:txBody>
          <a:bodyPr/>
          <a:lstStyle/>
          <a:p>
            <a:r>
              <a:rPr lang="en-US" sz="2400" dirty="0">
                <a:solidFill>
                  <a:srgbClr val="020056"/>
                </a:solidFill>
                <a:latin typeface="Avenir Book" panose="02000503020000020003" pitchFamily="2" charset="0"/>
                <a:cs typeface="Arial" panose="020B0604020202020204" pitchFamily="34" charset="0"/>
              </a:rPr>
              <a:t>Yesterday: Chromium Fixed RNA Profiling GEM Generation</a:t>
            </a:r>
            <a:endParaRPr lang="en-US" dirty="0"/>
          </a:p>
        </p:txBody>
      </p:sp>
      <p:pic>
        <p:nvPicPr>
          <p:cNvPr id="4" name="Picture 3">
            <a:extLst>
              <a:ext uri="{FF2B5EF4-FFF2-40B4-BE49-F238E27FC236}">
                <a16:creationId xmlns:a16="http://schemas.microsoft.com/office/drawing/2014/main" id="{4ABB6338-23B3-7E5F-FBB9-4A23EB269B49}"/>
              </a:ext>
            </a:extLst>
          </p:cNvPr>
          <p:cNvPicPr>
            <a:picLocks noChangeAspect="1"/>
          </p:cNvPicPr>
          <p:nvPr/>
        </p:nvPicPr>
        <p:blipFill>
          <a:blip r:embed="rId2"/>
          <a:stretch>
            <a:fillRect/>
          </a:stretch>
        </p:blipFill>
        <p:spPr>
          <a:xfrm>
            <a:off x="145303" y="914401"/>
            <a:ext cx="6085916" cy="3014912"/>
          </a:xfrm>
          <a:prstGeom prst="rect">
            <a:avLst/>
          </a:prstGeom>
        </p:spPr>
      </p:pic>
      <p:pic>
        <p:nvPicPr>
          <p:cNvPr id="5" name="Picture 4">
            <a:extLst>
              <a:ext uri="{FF2B5EF4-FFF2-40B4-BE49-F238E27FC236}">
                <a16:creationId xmlns:a16="http://schemas.microsoft.com/office/drawing/2014/main" id="{12370F55-D41C-AD1E-A509-0F1F1907C741}"/>
              </a:ext>
            </a:extLst>
          </p:cNvPr>
          <p:cNvPicPr>
            <a:picLocks noChangeAspect="1"/>
          </p:cNvPicPr>
          <p:nvPr/>
        </p:nvPicPr>
        <p:blipFill>
          <a:blip r:embed="rId3"/>
          <a:stretch>
            <a:fillRect/>
          </a:stretch>
        </p:blipFill>
        <p:spPr>
          <a:xfrm>
            <a:off x="145303" y="3852955"/>
            <a:ext cx="6085915" cy="2457224"/>
          </a:xfrm>
          <a:prstGeom prst="rect">
            <a:avLst/>
          </a:prstGeom>
        </p:spPr>
      </p:pic>
      <p:pic>
        <p:nvPicPr>
          <p:cNvPr id="6" name="Picture 5">
            <a:extLst>
              <a:ext uri="{FF2B5EF4-FFF2-40B4-BE49-F238E27FC236}">
                <a16:creationId xmlns:a16="http://schemas.microsoft.com/office/drawing/2014/main" id="{0B99D5F0-7D66-ACFA-B370-518289B8D3FE}"/>
              </a:ext>
            </a:extLst>
          </p:cNvPr>
          <p:cNvPicPr>
            <a:picLocks noChangeAspect="1"/>
          </p:cNvPicPr>
          <p:nvPr/>
        </p:nvPicPr>
        <p:blipFill>
          <a:blip r:embed="rId4"/>
          <a:stretch>
            <a:fillRect/>
          </a:stretch>
        </p:blipFill>
        <p:spPr>
          <a:xfrm>
            <a:off x="6096000" y="1414369"/>
            <a:ext cx="6136436" cy="4029261"/>
          </a:xfrm>
          <a:prstGeom prst="rect">
            <a:avLst/>
          </a:prstGeom>
        </p:spPr>
      </p:pic>
      <p:pic>
        <p:nvPicPr>
          <p:cNvPr id="7" name="Picture 2" descr="Universidad de los Andes Online Courses | Coursera">
            <a:extLst>
              <a:ext uri="{FF2B5EF4-FFF2-40B4-BE49-F238E27FC236}">
                <a16:creationId xmlns:a16="http://schemas.microsoft.com/office/drawing/2014/main" id="{DFCA7FBD-3E94-4DC0-2D25-020EEFCA02C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608" b="25406"/>
          <a:stretch/>
        </p:blipFill>
        <p:spPr bwMode="auto">
          <a:xfrm>
            <a:off x="10139082" y="5904078"/>
            <a:ext cx="1834978" cy="953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9605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9EF753-F466-01C7-E72A-14480FBF0CA4}"/>
              </a:ext>
            </a:extLst>
          </p:cNvPr>
          <p:cNvSpPr>
            <a:spLocks noGrp="1"/>
          </p:cNvSpPr>
          <p:nvPr>
            <p:ph type="title"/>
          </p:nvPr>
        </p:nvSpPr>
        <p:spPr/>
        <p:txBody>
          <a:bodyPr/>
          <a:lstStyle/>
          <a:p>
            <a:r>
              <a:rPr lang="en-US" dirty="0"/>
              <a:t>Today: Pre-Amplification, Library prep</a:t>
            </a:r>
          </a:p>
        </p:txBody>
      </p:sp>
      <p:pic>
        <p:nvPicPr>
          <p:cNvPr id="4" name="Picture 3">
            <a:extLst>
              <a:ext uri="{FF2B5EF4-FFF2-40B4-BE49-F238E27FC236}">
                <a16:creationId xmlns:a16="http://schemas.microsoft.com/office/drawing/2014/main" id="{E05F6A80-7EB0-672D-96A6-D6A393D0815C}"/>
              </a:ext>
            </a:extLst>
          </p:cNvPr>
          <p:cNvPicPr>
            <a:picLocks noChangeAspect="1"/>
          </p:cNvPicPr>
          <p:nvPr/>
        </p:nvPicPr>
        <p:blipFill>
          <a:blip r:embed="rId2"/>
          <a:stretch>
            <a:fillRect/>
          </a:stretch>
        </p:blipFill>
        <p:spPr>
          <a:xfrm>
            <a:off x="-1" y="1301376"/>
            <a:ext cx="6312343" cy="2786530"/>
          </a:xfrm>
          <a:prstGeom prst="rect">
            <a:avLst/>
          </a:prstGeom>
        </p:spPr>
      </p:pic>
      <p:pic>
        <p:nvPicPr>
          <p:cNvPr id="5" name="Picture 4">
            <a:extLst>
              <a:ext uri="{FF2B5EF4-FFF2-40B4-BE49-F238E27FC236}">
                <a16:creationId xmlns:a16="http://schemas.microsoft.com/office/drawing/2014/main" id="{9385A1E1-AA11-A2F6-CF8A-B7457BFCDFA8}"/>
              </a:ext>
            </a:extLst>
          </p:cNvPr>
          <p:cNvPicPr>
            <a:picLocks noChangeAspect="1"/>
          </p:cNvPicPr>
          <p:nvPr/>
        </p:nvPicPr>
        <p:blipFill>
          <a:blip r:embed="rId3"/>
          <a:stretch>
            <a:fillRect/>
          </a:stretch>
        </p:blipFill>
        <p:spPr>
          <a:xfrm>
            <a:off x="6207068" y="1204256"/>
            <a:ext cx="5984932" cy="2883649"/>
          </a:xfrm>
          <a:prstGeom prst="rect">
            <a:avLst/>
          </a:prstGeom>
        </p:spPr>
      </p:pic>
      <p:pic>
        <p:nvPicPr>
          <p:cNvPr id="6" name="Picture 5">
            <a:extLst>
              <a:ext uri="{FF2B5EF4-FFF2-40B4-BE49-F238E27FC236}">
                <a16:creationId xmlns:a16="http://schemas.microsoft.com/office/drawing/2014/main" id="{6AC85E57-4167-235E-A14B-057FD04D1919}"/>
              </a:ext>
            </a:extLst>
          </p:cNvPr>
          <p:cNvPicPr>
            <a:picLocks noChangeAspect="1"/>
          </p:cNvPicPr>
          <p:nvPr/>
        </p:nvPicPr>
        <p:blipFill>
          <a:blip r:embed="rId4"/>
          <a:stretch>
            <a:fillRect/>
          </a:stretch>
        </p:blipFill>
        <p:spPr>
          <a:xfrm>
            <a:off x="6207068" y="4474880"/>
            <a:ext cx="5997397" cy="1701964"/>
          </a:xfrm>
          <a:prstGeom prst="rect">
            <a:avLst/>
          </a:prstGeom>
        </p:spPr>
      </p:pic>
      <p:pic>
        <p:nvPicPr>
          <p:cNvPr id="7" name="Picture 2" descr="Universidad de los Andes Online Courses | Coursera">
            <a:extLst>
              <a:ext uri="{FF2B5EF4-FFF2-40B4-BE49-F238E27FC236}">
                <a16:creationId xmlns:a16="http://schemas.microsoft.com/office/drawing/2014/main" id="{5E527110-041F-242B-CDEA-CAE3E7A016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608" b="25406"/>
          <a:stretch/>
        </p:blipFill>
        <p:spPr bwMode="auto">
          <a:xfrm>
            <a:off x="10139082" y="5904078"/>
            <a:ext cx="1834978" cy="953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222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9260F8-AA73-2516-7A36-E74B57254F73}"/>
              </a:ext>
            </a:extLst>
          </p:cNvPr>
          <p:cNvPicPr>
            <a:picLocks noChangeAspect="1"/>
          </p:cNvPicPr>
          <p:nvPr/>
        </p:nvPicPr>
        <p:blipFill>
          <a:blip r:embed="rId2"/>
          <a:stretch>
            <a:fillRect/>
          </a:stretch>
        </p:blipFill>
        <p:spPr>
          <a:xfrm>
            <a:off x="8433794" y="1543050"/>
            <a:ext cx="3148606" cy="2416176"/>
          </a:xfrm>
          <a:prstGeom prst="rect">
            <a:avLst/>
          </a:prstGeom>
        </p:spPr>
      </p:pic>
      <p:sp>
        <p:nvSpPr>
          <p:cNvPr id="3" name="Title 2">
            <a:extLst>
              <a:ext uri="{FF2B5EF4-FFF2-40B4-BE49-F238E27FC236}">
                <a16:creationId xmlns:a16="http://schemas.microsoft.com/office/drawing/2014/main" id="{A1779682-7155-1C63-2883-52F1AC764BDB}"/>
              </a:ext>
            </a:extLst>
          </p:cNvPr>
          <p:cNvSpPr>
            <a:spLocks noGrp="1"/>
          </p:cNvSpPr>
          <p:nvPr>
            <p:ph type="title"/>
          </p:nvPr>
        </p:nvSpPr>
        <p:spPr/>
        <p:txBody>
          <a:bodyPr/>
          <a:lstStyle/>
          <a:p>
            <a:r>
              <a:rPr lang="en-US" dirty="0"/>
              <a:t>DNA Cleanup</a:t>
            </a:r>
          </a:p>
        </p:txBody>
      </p:sp>
      <p:pic>
        <p:nvPicPr>
          <p:cNvPr id="4" name="Picture 3">
            <a:extLst>
              <a:ext uri="{FF2B5EF4-FFF2-40B4-BE49-F238E27FC236}">
                <a16:creationId xmlns:a16="http://schemas.microsoft.com/office/drawing/2014/main" id="{1A86307C-736D-94D6-CB60-8F8C2C6AA9DB}"/>
              </a:ext>
            </a:extLst>
          </p:cNvPr>
          <p:cNvPicPr>
            <a:picLocks noChangeAspect="1"/>
          </p:cNvPicPr>
          <p:nvPr/>
        </p:nvPicPr>
        <p:blipFill>
          <a:blip r:embed="rId3"/>
          <a:stretch>
            <a:fillRect/>
          </a:stretch>
        </p:blipFill>
        <p:spPr>
          <a:xfrm>
            <a:off x="352035" y="852311"/>
            <a:ext cx="7772400" cy="3465507"/>
          </a:xfrm>
          <a:prstGeom prst="rect">
            <a:avLst/>
          </a:prstGeom>
        </p:spPr>
      </p:pic>
      <p:pic>
        <p:nvPicPr>
          <p:cNvPr id="5" name="Picture 4">
            <a:extLst>
              <a:ext uri="{FF2B5EF4-FFF2-40B4-BE49-F238E27FC236}">
                <a16:creationId xmlns:a16="http://schemas.microsoft.com/office/drawing/2014/main" id="{CA8D0FA2-6673-F064-AFE4-A2E1BE5D908B}"/>
              </a:ext>
            </a:extLst>
          </p:cNvPr>
          <p:cNvPicPr>
            <a:picLocks noChangeAspect="1"/>
          </p:cNvPicPr>
          <p:nvPr/>
        </p:nvPicPr>
        <p:blipFill>
          <a:blip r:embed="rId4"/>
          <a:stretch>
            <a:fillRect/>
          </a:stretch>
        </p:blipFill>
        <p:spPr>
          <a:xfrm>
            <a:off x="127321" y="4587875"/>
            <a:ext cx="10823401" cy="2127357"/>
          </a:xfrm>
          <a:prstGeom prst="rect">
            <a:avLst/>
          </a:prstGeom>
        </p:spPr>
      </p:pic>
    </p:spTree>
    <p:extLst>
      <p:ext uri="{BB962C8B-B14F-4D97-AF65-F5344CB8AC3E}">
        <p14:creationId xmlns:p14="http://schemas.microsoft.com/office/powerpoint/2010/main" val="26184679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8FB90-28D6-A3FA-595B-67BB247A5EC6}"/>
              </a:ext>
            </a:extLst>
          </p:cNvPr>
          <p:cNvSpPr>
            <a:spLocks noGrp="1"/>
          </p:cNvSpPr>
          <p:nvPr>
            <p:ph type="ctrTitle"/>
          </p:nvPr>
        </p:nvSpPr>
        <p:spPr/>
        <p:txBody>
          <a:bodyPr/>
          <a:lstStyle/>
          <a:p>
            <a:r>
              <a:rPr lang="en-US" dirty="0"/>
              <a:t>Protocol Steps</a:t>
            </a:r>
          </a:p>
        </p:txBody>
      </p:sp>
    </p:spTree>
    <p:extLst>
      <p:ext uri="{BB962C8B-B14F-4D97-AF65-F5344CB8AC3E}">
        <p14:creationId xmlns:p14="http://schemas.microsoft.com/office/powerpoint/2010/main" val="3348194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92C9-BA9F-723C-32B1-CB3083B5B92A}"/>
              </a:ext>
            </a:extLst>
          </p:cNvPr>
          <p:cNvSpPr>
            <a:spLocks noGrp="1"/>
          </p:cNvSpPr>
          <p:nvPr>
            <p:ph type="title"/>
          </p:nvPr>
        </p:nvSpPr>
        <p:spPr/>
        <p:txBody>
          <a:bodyPr>
            <a:normAutofit/>
          </a:bodyPr>
          <a:lstStyle/>
          <a:p>
            <a:pPr algn="ctr"/>
            <a:r>
              <a:rPr lang="en-US" sz="2800" b="1" dirty="0">
                <a:solidFill>
                  <a:srgbClr val="020056"/>
                </a:solidFill>
              </a:rPr>
              <a:t>Today: GEM recovery</a:t>
            </a:r>
          </a:p>
        </p:txBody>
      </p:sp>
      <p:pic>
        <p:nvPicPr>
          <p:cNvPr id="8" name="Picture 7" descr="A row of test tubes with red liquid&#10;&#10;Description automatically generated">
            <a:extLst>
              <a:ext uri="{FF2B5EF4-FFF2-40B4-BE49-F238E27FC236}">
                <a16:creationId xmlns:a16="http://schemas.microsoft.com/office/drawing/2014/main" id="{08D70CCD-C157-7E02-14CD-DBB24B0BBE4D}"/>
              </a:ext>
            </a:extLst>
          </p:cNvPr>
          <p:cNvPicPr>
            <a:picLocks noChangeAspect="1"/>
          </p:cNvPicPr>
          <p:nvPr/>
        </p:nvPicPr>
        <p:blipFill>
          <a:blip r:embed="rId2"/>
          <a:stretch>
            <a:fillRect/>
          </a:stretch>
        </p:blipFill>
        <p:spPr>
          <a:xfrm>
            <a:off x="276680" y="1583766"/>
            <a:ext cx="5819320" cy="3019229"/>
          </a:xfrm>
          <a:prstGeom prst="rect">
            <a:avLst/>
          </a:prstGeom>
        </p:spPr>
      </p:pic>
      <p:pic>
        <p:nvPicPr>
          <p:cNvPr id="10" name="Picture 9" descr="A row of test tubes with liquid in them&#10;&#10;Description automatically generated">
            <a:extLst>
              <a:ext uri="{FF2B5EF4-FFF2-40B4-BE49-F238E27FC236}">
                <a16:creationId xmlns:a16="http://schemas.microsoft.com/office/drawing/2014/main" id="{85CDE5B8-EDAE-C2D8-BE54-CAE326AFE4BF}"/>
              </a:ext>
            </a:extLst>
          </p:cNvPr>
          <p:cNvPicPr>
            <a:picLocks noChangeAspect="1"/>
          </p:cNvPicPr>
          <p:nvPr/>
        </p:nvPicPr>
        <p:blipFill>
          <a:blip r:embed="rId3"/>
          <a:stretch>
            <a:fillRect/>
          </a:stretch>
        </p:blipFill>
        <p:spPr>
          <a:xfrm>
            <a:off x="6126026" y="1591369"/>
            <a:ext cx="5961042" cy="3019229"/>
          </a:xfrm>
          <a:prstGeom prst="rect">
            <a:avLst/>
          </a:prstGeom>
        </p:spPr>
      </p:pic>
      <p:pic>
        <p:nvPicPr>
          <p:cNvPr id="2" name="Picture 2" descr="Universidad de los Andes Online Courses | Coursera">
            <a:extLst>
              <a:ext uri="{FF2B5EF4-FFF2-40B4-BE49-F238E27FC236}">
                <a16:creationId xmlns:a16="http://schemas.microsoft.com/office/drawing/2014/main" id="{DA7DEA12-3D86-7018-7B5D-4351FBD558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up of a logo&#10;&#10;Description automatically generated">
            <a:extLst>
              <a:ext uri="{FF2B5EF4-FFF2-40B4-BE49-F238E27FC236}">
                <a16:creationId xmlns:a16="http://schemas.microsoft.com/office/drawing/2014/main" id="{1EFD7B05-EED1-D661-7F1C-290EA4E235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CC8D7AEE-C20A-4939-99CF-055C643CEA55}"/>
              </a:ext>
            </a:extLst>
          </p:cNvPr>
          <p:cNvPicPr>
            <a:picLocks noChangeAspect="1"/>
          </p:cNvPicPr>
          <p:nvPr/>
        </p:nvPicPr>
        <p:blipFill>
          <a:blip r:embed="rId6"/>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40100570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92C9-BA9F-723C-32B1-CB3083B5B92A}"/>
              </a:ext>
            </a:extLst>
          </p:cNvPr>
          <p:cNvSpPr>
            <a:spLocks noGrp="1"/>
          </p:cNvSpPr>
          <p:nvPr>
            <p:ph type="title"/>
          </p:nvPr>
        </p:nvSpPr>
        <p:spPr/>
        <p:txBody>
          <a:bodyPr>
            <a:normAutofit/>
          </a:bodyPr>
          <a:lstStyle/>
          <a:p>
            <a:pPr algn="ctr"/>
            <a:r>
              <a:rPr lang="en-US" sz="2800" b="1" dirty="0">
                <a:solidFill>
                  <a:srgbClr val="020056"/>
                </a:solidFill>
              </a:rPr>
              <a:t>Today: Pre-amplification PCR + cleanup</a:t>
            </a:r>
          </a:p>
        </p:txBody>
      </p:sp>
      <p:pic>
        <p:nvPicPr>
          <p:cNvPr id="5" name="Picture 4" descr="A row of test tubes with orange liquid&#10;&#10;Description automatically generated">
            <a:extLst>
              <a:ext uri="{FF2B5EF4-FFF2-40B4-BE49-F238E27FC236}">
                <a16:creationId xmlns:a16="http://schemas.microsoft.com/office/drawing/2014/main" id="{28B76B30-95D4-82AF-9B77-A5E5BACBB264}"/>
              </a:ext>
            </a:extLst>
          </p:cNvPr>
          <p:cNvPicPr>
            <a:picLocks noChangeAspect="1"/>
          </p:cNvPicPr>
          <p:nvPr/>
        </p:nvPicPr>
        <p:blipFill rotWithShape="1">
          <a:blip r:embed="rId2"/>
          <a:srcRect t="17295"/>
          <a:stretch/>
        </p:blipFill>
        <p:spPr>
          <a:xfrm>
            <a:off x="3731130" y="2505794"/>
            <a:ext cx="4729740" cy="2271883"/>
          </a:xfrm>
          <a:prstGeom prst="rect">
            <a:avLst/>
          </a:prstGeom>
        </p:spPr>
      </p:pic>
      <p:pic>
        <p:nvPicPr>
          <p:cNvPr id="2" name="Picture 1">
            <a:extLst>
              <a:ext uri="{FF2B5EF4-FFF2-40B4-BE49-F238E27FC236}">
                <a16:creationId xmlns:a16="http://schemas.microsoft.com/office/drawing/2014/main" id="{50396067-9354-31D9-047F-64751E21D463}"/>
              </a:ext>
            </a:extLst>
          </p:cNvPr>
          <p:cNvPicPr>
            <a:picLocks noChangeAspect="1"/>
          </p:cNvPicPr>
          <p:nvPr/>
        </p:nvPicPr>
        <p:blipFill>
          <a:blip r:embed="rId3"/>
          <a:stretch>
            <a:fillRect/>
          </a:stretch>
        </p:blipFill>
        <p:spPr>
          <a:xfrm>
            <a:off x="8615422" y="914401"/>
            <a:ext cx="3576578" cy="5952880"/>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9BECF729-8C93-8D10-50E5-54BE0AFF0FBB}"/>
              </a:ext>
            </a:extLst>
          </p:cNvPr>
          <p:cNvPicPr>
            <a:picLocks noChangeAspect="1"/>
          </p:cNvPicPr>
          <p:nvPr/>
        </p:nvPicPr>
        <p:blipFill>
          <a:blip r:embed="rId4"/>
          <a:stretch>
            <a:fillRect/>
          </a:stretch>
        </p:blipFill>
        <p:spPr>
          <a:xfrm>
            <a:off x="3059140" y="5944615"/>
            <a:ext cx="2464231" cy="710336"/>
          </a:xfrm>
          <a:prstGeom prst="rect">
            <a:avLst/>
          </a:prstGeom>
        </p:spPr>
      </p:pic>
      <p:pic>
        <p:nvPicPr>
          <p:cNvPr id="8" name="Picture 7">
            <a:extLst>
              <a:ext uri="{FF2B5EF4-FFF2-40B4-BE49-F238E27FC236}">
                <a16:creationId xmlns:a16="http://schemas.microsoft.com/office/drawing/2014/main" id="{3C88812D-B35A-195F-46FF-40EA25D70E35}"/>
              </a:ext>
            </a:extLst>
          </p:cNvPr>
          <p:cNvPicPr>
            <a:picLocks noChangeAspect="1"/>
          </p:cNvPicPr>
          <p:nvPr/>
        </p:nvPicPr>
        <p:blipFill>
          <a:blip r:embed="rId5"/>
          <a:stretch>
            <a:fillRect/>
          </a:stretch>
        </p:blipFill>
        <p:spPr>
          <a:xfrm>
            <a:off x="752288" y="2695585"/>
            <a:ext cx="2108200" cy="1892300"/>
          </a:xfrm>
          <a:prstGeom prst="rect">
            <a:avLst/>
          </a:prstGeom>
        </p:spPr>
      </p:pic>
    </p:spTree>
    <p:extLst>
      <p:ext uri="{BB962C8B-B14F-4D97-AF65-F5344CB8AC3E}">
        <p14:creationId xmlns:p14="http://schemas.microsoft.com/office/powerpoint/2010/main" val="42355695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36684</TotalTime>
  <Words>421</Words>
  <Application>Microsoft Macintosh PowerPoint</Application>
  <PresentationFormat>Widescreen</PresentationFormat>
  <Paragraphs>32</Paragraphs>
  <Slides>11</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Avenir</vt:lpstr>
      <vt:lpstr>Avenir Book</vt:lpstr>
      <vt:lpstr>Calibri</vt:lpstr>
      <vt:lpstr>Calibri Light</vt:lpstr>
      <vt:lpstr>Söhne</vt:lpstr>
      <vt:lpstr>Wingdings</vt:lpstr>
      <vt:lpstr>Office Theme</vt:lpstr>
      <vt:lpstr>2024 Single Cell Workship Colombia: Day 4 10X pre-amplification, library prep, QC</vt:lpstr>
      <vt:lpstr>PowerPoint Presentation</vt:lpstr>
      <vt:lpstr>Yesterday: Chromium Fixed RNA Profiling–Cell Loading</vt:lpstr>
      <vt:lpstr>Yesterday: Chromium Fixed RNA Profiling GEM Generation</vt:lpstr>
      <vt:lpstr>Today: Pre-Amplification, Library prep</vt:lpstr>
      <vt:lpstr>DNA Cleanup</vt:lpstr>
      <vt:lpstr>Protocol Steps</vt:lpstr>
      <vt:lpstr>Today: GEM recovery</vt:lpstr>
      <vt:lpstr>Today: Pre-amplification PCR + cleanup</vt:lpstr>
      <vt:lpstr>Today: Index PCR + cleanup</vt:lpstr>
      <vt:lpstr>Quality Control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Tissue Dissociation for Single Cell RNA sequencing</dc:title>
  <dc:creator>Sarah Ingabire</dc:creator>
  <cp:lastModifiedBy>Sarah Lynne Quinn</cp:lastModifiedBy>
  <cp:revision>58</cp:revision>
  <dcterms:created xsi:type="dcterms:W3CDTF">2023-02-28T22:59:24Z</dcterms:created>
  <dcterms:modified xsi:type="dcterms:W3CDTF">2024-08-02T19:00:12Z</dcterms:modified>
</cp:coreProperties>
</file>